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Lst>
  <p:notesMasterIdLst>
    <p:notesMasterId r:id="rId19"/>
  </p:notesMasterIdLst>
  <p:handoutMasterIdLst>
    <p:handoutMasterId r:id="rId20"/>
  </p:handoutMasterIdLst>
  <p:sldIdLst>
    <p:sldId id="339" r:id="rId2"/>
    <p:sldId id="257" r:id="rId3"/>
    <p:sldId id="317" r:id="rId4"/>
    <p:sldId id="258" r:id="rId5"/>
    <p:sldId id="327" r:id="rId6"/>
    <p:sldId id="335" r:id="rId7"/>
    <p:sldId id="336" r:id="rId8"/>
    <p:sldId id="260" r:id="rId9"/>
    <p:sldId id="261" r:id="rId10"/>
    <p:sldId id="262" r:id="rId11"/>
    <p:sldId id="263" r:id="rId12"/>
    <p:sldId id="264" r:id="rId13"/>
    <p:sldId id="338" r:id="rId14"/>
    <p:sldId id="266" r:id="rId15"/>
    <p:sldId id="267" r:id="rId16"/>
    <p:sldId id="268" r:id="rId17"/>
    <p:sldId id="337" r:id="rId18"/>
  </p:sldIdLst>
  <p:sldSz cx="12192000" cy="6858000"/>
  <p:notesSz cx="6797675" cy="9926638"/>
  <p:custDataLst>
    <p:tags r:id="rId21"/>
  </p:custDataLst>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34" y="60"/>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50444" y="0"/>
            <a:ext cx="2945659" cy="498055"/>
          </a:xfrm>
          <a:prstGeom prst="rect">
            <a:avLst/>
          </a:prstGeom>
        </p:spPr>
        <p:txBody>
          <a:bodyPr vert="horz" lIns="91440" tIns="45720" rIns="91440" bIns="45720" rtlCol="0"/>
          <a:lstStyle>
            <a:lvl1pPr algn="r">
              <a:defRPr sz="1200"/>
            </a:lvl1pPr>
          </a:lstStyle>
          <a:p>
            <a:fld id="{0E8C19D5-A648-45FE-83E9-C70F7A45411F}" type="datetimeFigureOut">
              <a:rPr lang="en-IN" smtClean="0"/>
              <a:t>30-05-2023</a:t>
            </a:fld>
            <a:endParaRPr lang="en-IN"/>
          </a:p>
        </p:txBody>
      </p:sp>
      <p:sp>
        <p:nvSpPr>
          <p:cNvPr id="4" name="Footer Placeholder 3"/>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7DDE1578-F817-49F9-8CFD-49DBEF2C19B7}" type="slidenum">
              <a:rPr lang="en-IN" smtClean="0"/>
              <a:t>‹#›</a:t>
            </a:fld>
            <a:endParaRPr lang="en-IN"/>
          </a:p>
        </p:txBody>
      </p:sp>
    </p:spTree>
    <p:extLst>
      <p:ext uri="{BB962C8B-B14F-4D97-AF65-F5344CB8AC3E}">
        <p14:creationId xmlns:p14="http://schemas.microsoft.com/office/powerpoint/2010/main" val="38135339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4" y="0"/>
            <a:ext cx="2945659" cy="498055"/>
          </a:xfrm>
          <a:prstGeom prst="rect">
            <a:avLst/>
          </a:prstGeom>
        </p:spPr>
        <p:txBody>
          <a:bodyPr vert="horz" lIns="91440" tIns="45720" rIns="91440" bIns="45720" rtlCol="0"/>
          <a:lstStyle>
            <a:lvl1pPr algn="r">
              <a:defRPr sz="1200"/>
            </a:lvl1pPr>
          </a:lstStyle>
          <a:p>
            <a:fld id="{DD0DDA3A-6722-452E-AA34-E75A5FA0A60B}" type="datetimeFigureOut">
              <a:rPr lang="en-US" smtClean="0"/>
              <a:t>5/30/2023</a:t>
            </a:fld>
            <a:endParaRPr lang="en-US"/>
          </a:p>
        </p:txBody>
      </p:sp>
      <p:sp>
        <p:nvSpPr>
          <p:cNvPr id="4" name="Slide Image Placeholder 3"/>
          <p:cNvSpPr>
            <a:spLocks noGrp="1" noRot="1" noChangeAspect="1"/>
          </p:cNvSpPr>
          <p:nvPr>
            <p:ph type="sldImg" idx="2"/>
          </p:nvPr>
        </p:nvSpPr>
        <p:spPr>
          <a:xfrm>
            <a:off x="425450" y="1243013"/>
            <a:ext cx="5946775" cy="3346450"/>
          </a:xfrm>
          <a:prstGeom prst="rect">
            <a:avLst/>
          </a:prstGeom>
          <a:noFill/>
          <a:ln w="12700">
            <a:solidFill>
              <a:prstClr val="black"/>
            </a:solidFill>
          </a:ln>
        </p:spPr>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428584"/>
            <a:ext cx="2945659" cy="498055"/>
          </a:xfrm>
          <a:prstGeom prst="rect">
            <a:avLst/>
          </a:prstGeom>
        </p:spPr>
        <p:txBody>
          <a:bodyPr vert="horz" lIns="91440" tIns="45720" rIns="91440" bIns="45720" rtlCol="0" anchor="b"/>
          <a:lstStyle>
            <a:lvl1pPr algn="r">
              <a:defRPr sz="1200"/>
            </a:lvl1pPr>
          </a:lstStyle>
          <a:p>
            <a:fld id="{99549E36-4FB8-444C-9601-9A7055DF43E0}" type="slidenum">
              <a:rPr lang="en-US" smtClean="0"/>
              <a:t>‹#›</a:t>
            </a:fld>
            <a:endParaRPr lang="en-US"/>
          </a:p>
        </p:txBody>
      </p:sp>
    </p:spTree>
    <p:extLst>
      <p:ext uri="{BB962C8B-B14F-4D97-AF65-F5344CB8AC3E}">
        <p14:creationId xmlns:p14="http://schemas.microsoft.com/office/powerpoint/2010/main" val="2322677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549E36-4FB8-444C-9601-9A7055DF43E0}" type="slidenum">
              <a:rPr lang="en-US" smtClean="0"/>
              <a:t>2</a:t>
            </a:fld>
            <a:endParaRPr lang="en-US"/>
          </a:p>
        </p:txBody>
      </p:sp>
    </p:spTree>
    <p:extLst>
      <p:ext uri="{BB962C8B-B14F-4D97-AF65-F5344CB8AC3E}">
        <p14:creationId xmlns:p14="http://schemas.microsoft.com/office/powerpoint/2010/main" val="1240023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549E36-4FB8-444C-9601-9A7055DF43E0}" type="slidenum">
              <a:rPr lang="en-US" smtClean="0"/>
              <a:t>4</a:t>
            </a:fld>
            <a:endParaRPr lang="en-US"/>
          </a:p>
        </p:txBody>
      </p:sp>
    </p:spTree>
    <p:extLst>
      <p:ext uri="{BB962C8B-B14F-4D97-AF65-F5344CB8AC3E}">
        <p14:creationId xmlns:p14="http://schemas.microsoft.com/office/powerpoint/2010/main" val="739927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549E36-4FB8-444C-9601-9A7055DF43E0}" type="slidenum">
              <a:rPr lang="en-US" smtClean="0"/>
              <a:t>14</a:t>
            </a:fld>
            <a:endParaRPr lang="en-US"/>
          </a:p>
        </p:txBody>
      </p:sp>
    </p:spTree>
    <p:extLst>
      <p:ext uri="{BB962C8B-B14F-4D97-AF65-F5344CB8AC3E}">
        <p14:creationId xmlns:p14="http://schemas.microsoft.com/office/powerpoint/2010/main" val="388356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549E36-4FB8-444C-9601-9A7055DF43E0}" type="slidenum">
              <a:rPr lang="en-US" smtClean="0"/>
              <a:t>15</a:t>
            </a:fld>
            <a:endParaRPr lang="en-US"/>
          </a:p>
        </p:txBody>
      </p:sp>
    </p:spTree>
    <p:extLst>
      <p:ext uri="{BB962C8B-B14F-4D97-AF65-F5344CB8AC3E}">
        <p14:creationId xmlns:p14="http://schemas.microsoft.com/office/powerpoint/2010/main" val="1180643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549E36-4FB8-444C-9601-9A7055DF43E0}" type="slidenum">
              <a:rPr lang="en-US" smtClean="0"/>
              <a:t>16</a:t>
            </a:fld>
            <a:endParaRPr lang="en-US"/>
          </a:p>
        </p:txBody>
      </p:sp>
    </p:spTree>
    <p:extLst>
      <p:ext uri="{BB962C8B-B14F-4D97-AF65-F5344CB8AC3E}">
        <p14:creationId xmlns:p14="http://schemas.microsoft.com/office/powerpoint/2010/main" val="1674923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549E36-4FB8-444C-9601-9A7055DF43E0}" type="slidenum">
              <a:rPr lang="en-US" smtClean="0"/>
              <a:t>17</a:t>
            </a:fld>
            <a:endParaRPr lang="en-US"/>
          </a:p>
        </p:txBody>
      </p:sp>
    </p:spTree>
    <p:extLst>
      <p:ext uri="{BB962C8B-B14F-4D97-AF65-F5344CB8AC3E}">
        <p14:creationId xmlns:p14="http://schemas.microsoft.com/office/powerpoint/2010/main" val="3792703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pPr marL="0" marR="0" lvl="0" indent="0" algn="r" rtl="0">
              <a:spcBef>
                <a:spcPct val="0"/>
              </a:spcBef>
              <a:spcAft>
                <a:spcPct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ct val="0"/>
                </a:spcBef>
                <a:spcAft>
                  <a:spcPct val="0"/>
                </a:spcAft>
                <a:buSzPct val="25000"/>
                <a:buNone/>
              </a:pPr>
              <a:t>‹#›</a:t>
            </a:fld>
            <a:endParaRPr lang="en-IN" sz="1200" b="0" i="0" u="none" strike="noStrike" cap="none">
              <a:solidFill>
                <a:srgbClr val="898989"/>
              </a:solidFill>
              <a:latin typeface="Calibri"/>
              <a:ea typeface="Calibri"/>
              <a:cs typeface="Calibri"/>
              <a:sym typeface="Calibri"/>
            </a:endParaRPr>
          </a:p>
        </p:txBody>
      </p:sp>
      <p:sp>
        <p:nvSpPr>
          <p:cNvPr id="7" name="Rectangle 6"/>
          <p:cNvSpPr/>
          <p:nvPr/>
        </p:nvSpPr>
        <p:spPr>
          <a:xfrm>
            <a:off x="83909" y="1449304"/>
            <a:ext cx="12028716" cy="1527349"/>
          </a:xfrm>
          <a:prstGeom prst="rect">
            <a:avLst/>
          </a:prstGeom>
          <a:no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solidFill>
                <a:schemeClr val="tx1"/>
              </a:solidFill>
            </a:endParaRPr>
          </a:p>
        </p:txBody>
      </p:sp>
      <p:sp>
        <p:nvSpPr>
          <p:cNvPr id="8" name="Title 7"/>
          <p:cNvSpPr>
            <a:spLocks noGrp="1"/>
          </p:cNvSpPr>
          <p:nvPr>
            <p:ph type="ctrTitle"/>
          </p:nvPr>
        </p:nvSpPr>
        <p:spPr>
          <a:xfrm>
            <a:off x="609600" y="1505931"/>
            <a:ext cx="10972800" cy="1470025"/>
          </a:xfrm>
        </p:spPr>
        <p:txBody>
          <a:bodyPr anchor="ctr"/>
          <a:lstStyle>
            <a:lvl1pPr algn="ctr">
              <a:defRPr lang="en-US">
                <a:solidFill>
                  <a:schemeClr val="tx1"/>
                </a:solidFill>
              </a:defRPr>
            </a:lvl1pPr>
          </a:lstStyle>
          <a:p>
            <a:r>
              <a:rPr kumimoji="0" lang="en-US" dirty="0"/>
              <a:t>Click to edit Master title style</a:t>
            </a:r>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1219200" y="6172200"/>
            <a:ext cx="5283200" cy="457200"/>
          </a:xfrm>
          <a:prstGeom prst="rect">
            <a:avLst/>
          </a:prstGeom>
        </p:spPr>
        <p:txBody>
          <a:bodyPr/>
          <a:lstStyle/>
          <a:p>
            <a:r>
              <a:rPr lang="en-US"/>
              <a:t>MUNIR VHORA</a:t>
            </a:r>
          </a:p>
        </p:txBody>
      </p:sp>
      <p:sp>
        <p:nvSpPr>
          <p:cNvPr id="6" name="Slide Number Placeholder 5"/>
          <p:cNvSpPr>
            <a:spLocks noGrp="1"/>
          </p:cNvSpPr>
          <p:nvPr>
            <p:ph type="sldNum" sz="quarter" idx="12"/>
          </p:nvPr>
        </p:nvSpPr>
        <p:spPr/>
        <p:txBody>
          <a:bodyPr/>
          <a:lstStyle/>
          <a:p>
            <a:pPr marL="0" marR="0" lvl="0" indent="0" algn="r" rtl="0">
              <a:spcBef>
                <a:spcPct val="0"/>
              </a:spcBef>
              <a:spcAft>
                <a:spcPct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ct val="0"/>
                </a:spcBef>
                <a:spcAft>
                  <a:spcPct val="0"/>
                </a:spcAft>
                <a:buSzPct val="25000"/>
                <a:buNone/>
              </a:pPr>
              <a:t>‹#›</a:t>
            </a:fld>
            <a:endParaRPr lang="en-IN" sz="1200" b="0" i="0" u="none" strike="noStrike" cap="none">
              <a:solidFill>
                <a:srgbClr val="898989"/>
              </a:solidFill>
              <a:latin typeface="Calibri"/>
              <a:ea typeface="Calibri"/>
              <a:cs typeface="Calibri"/>
              <a:sym typeface="Calibri"/>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1219200" y="6172200"/>
            <a:ext cx="5283200" cy="457200"/>
          </a:xfrm>
          <a:prstGeom prst="rect">
            <a:avLst/>
          </a:prstGeom>
        </p:spPr>
        <p:txBody>
          <a:bodyPr/>
          <a:lstStyle/>
          <a:p>
            <a:r>
              <a:rPr lang="en-US"/>
              <a:t>MUNIR VHORA</a:t>
            </a:r>
          </a:p>
        </p:txBody>
      </p:sp>
      <p:sp>
        <p:nvSpPr>
          <p:cNvPr id="6" name="Slide Number Placeholder 5"/>
          <p:cNvSpPr>
            <a:spLocks noGrp="1"/>
          </p:cNvSpPr>
          <p:nvPr>
            <p:ph type="sldNum" sz="quarter" idx="12"/>
          </p:nvPr>
        </p:nvSpPr>
        <p:spPr/>
        <p:txBody>
          <a:bodyPr/>
          <a:lstStyle/>
          <a:p>
            <a:pPr marL="0" marR="0" lvl="0" indent="0" algn="r" rtl="0">
              <a:spcBef>
                <a:spcPct val="0"/>
              </a:spcBef>
              <a:spcAft>
                <a:spcPct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ct val="0"/>
                </a:spcBef>
                <a:spcAft>
                  <a:spcPct val="0"/>
                </a:spcAft>
                <a:buSzPct val="25000"/>
                <a:buNone/>
              </a:pPr>
              <a:t>‹#›</a:t>
            </a:fld>
            <a:endParaRPr lang="en-IN" sz="1200" b="0" i="0" u="none" strike="noStrike" cap="none">
              <a:solidFill>
                <a:srgbClr val="898989"/>
              </a:solidFill>
              <a:latin typeface="Calibri"/>
              <a:ea typeface="Calibri"/>
              <a:cs typeface="Calibri"/>
              <a:sym typeface="Calibri"/>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pPr marL="0" marR="0" lvl="0" indent="0" algn="r" rtl="0">
              <a:spcBef>
                <a:spcPct val="0"/>
              </a:spcBef>
              <a:spcAft>
                <a:spcPct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ct val="0"/>
                </a:spcBef>
                <a:spcAft>
                  <a:spcPct val="0"/>
                </a:spcAft>
                <a:buSzPct val="25000"/>
                <a:buNone/>
              </a:pPr>
              <a:t>‹#›</a:t>
            </a:fld>
            <a:endParaRPr lang="en-IN" sz="1200" b="0" i="0" u="none" strike="noStrike" cap="none" dirty="0">
              <a:solidFill>
                <a:srgbClr val="898989"/>
              </a:solidFill>
              <a:latin typeface="Calibri"/>
              <a:ea typeface="Calibri"/>
              <a:cs typeface="Calibri"/>
              <a:sym typeface="Calibri"/>
            </a:endParaRPr>
          </a:p>
        </p:txBody>
      </p:sp>
      <p:sp>
        <p:nvSpPr>
          <p:cNvPr id="8" name="Content Placeholder 7"/>
          <p:cNvSpPr>
            <a:spLocks noGrp="1"/>
          </p:cNvSpPr>
          <p:nvPr>
            <p:ph sz="quarter" idx="1"/>
          </p:nvPr>
        </p:nvSpPr>
        <p:spPr>
          <a:xfrm>
            <a:off x="1219200" y="1447800"/>
            <a:ext cx="10363200" cy="4572000"/>
          </a:xfrm>
        </p:spPr>
        <p:txBody>
          <a:bodyPr vert="horz"/>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solidFill>
                  <a:schemeClr val="tx1"/>
                </a:solidFill>
              </a:defRPr>
            </a:lvl1pPr>
          </a:lstStyle>
          <a:p>
            <a:r>
              <a:rPr kumimoji="0" lang="en-US" dirty="0"/>
              <a:t>Click to edit Master title style</a:t>
            </a:r>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a:xfrm>
            <a:off x="195072" y="6208776"/>
            <a:ext cx="609600" cy="457200"/>
          </a:xfrm>
        </p:spPr>
        <p:txBody>
          <a:bodyPr/>
          <a:lstStyle/>
          <a:p>
            <a:pPr marL="0" marR="0" lvl="0" indent="0" algn="r" rtl="0">
              <a:spcBef>
                <a:spcPct val="0"/>
              </a:spcBef>
              <a:spcAft>
                <a:spcPct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ct val="0"/>
                </a:spcBef>
                <a:spcAft>
                  <a:spcPct val="0"/>
                </a:spcAft>
                <a:buSzPct val="25000"/>
                <a:buNone/>
              </a:pPr>
              <a:t>‹#›</a:t>
            </a:fld>
            <a:endParaRPr lang="en-IN" sz="1200" b="0" i="0" u="none" strike="noStrike" cap="none">
              <a:solidFill>
                <a:srgbClr val="898989"/>
              </a:solidFill>
              <a:latin typeface="Calibri"/>
              <a:ea typeface="Calibri"/>
              <a:cs typeface="Calibri"/>
              <a:sym typeface="Calibri"/>
            </a:endParaRPr>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pPr marL="0" marR="0" lvl="0" indent="0" algn="r" rtl="0">
              <a:spcBef>
                <a:spcPct val="0"/>
              </a:spcBef>
              <a:spcAft>
                <a:spcPct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ct val="0"/>
                </a:spcBef>
                <a:spcAft>
                  <a:spcPct val="0"/>
                </a:spcAft>
                <a:buSzPct val="25000"/>
                <a:buNone/>
              </a:pPr>
              <a:t>‹#›</a:t>
            </a:fld>
            <a:endParaRPr lang="en-IN" sz="1200" b="0" i="0" u="none" strike="noStrike" cap="none">
              <a:solidFill>
                <a:srgbClr val="898989"/>
              </a:solidFill>
              <a:latin typeface="Calibri"/>
              <a:ea typeface="Calibri"/>
              <a:cs typeface="Calibri"/>
              <a:sym typeface="Calibri"/>
            </a:endParaRPr>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a:xfrm>
            <a:off x="1219200" y="6172200"/>
            <a:ext cx="5283200" cy="457200"/>
          </a:xfrm>
          <a:prstGeom prst="rect">
            <a:avLst/>
          </a:prstGeom>
        </p:spPr>
        <p:txBody>
          <a:bodyPr/>
          <a:lstStyle/>
          <a:p>
            <a:r>
              <a:rPr lang="en-US"/>
              <a:t>MUNIR VHORA</a:t>
            </a:r>
          </a:p>
        </p:txBody>
      </p:sp>
      <p:sp>
        <p:nvSpPr>
          <p:cNvPr id="9" name="Slide Number Placeholder 8"/>
          <p:cNvSpPr>
            <a:spLocks noGrp="1"/>
          </p:cNvSpPr>
          <p:nvPr>
            <p:ph type="sldNum" sz="quarter" idx="12"/>
          </p:nvPr>
        </p:nvSpPr>
        <p:spPr/>
        <p:txBody>
          <a:bodyPr/>
          <a:lstStyle/>
          <a:p>
            <a:pPr marL="0" marR="0" lvl="0" indent="0" algn="r" rtl="0">
              <a:spcBef>
                <a:spcPct val="0"/>
              </a:spcBef>
              <a:spcAft>
                <a:spcPct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ct val="0"/>
                </a:spcBef>
                <a:spcAft>
                  <a:spcPct val="0"/>
                </a:spcAft>
                <a:buSzPct val="25000"/>
                <a:buNone/>
              </a:pPr>
              <a:t>‹#›</a:t>
            </a:fld>
            <a:endParaRPr lang="en-IN" sz="1200" b="0" i="0" u="none" strike="noStrike" cap="none">
              <a:solidFill>
                <a:srgbClr val="898989"/>
              </a:solidFill>
              <a:latin typeface="Calibri"/>
              <a:ea typeface="Calibri"/>
              <a:cs typeface="Calibri"/>
              <a:sym typeface="Calibri"/>
            </a:endParaRPr>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a:xfrm>
            <a:off x="1219200" y="6172200"/>
            <a:ext cx="5283200" cy="457200"/>
          </a:xfrm>
          <a:prstGeom prst="rect">
            <a:avLst/>
          </a:prstGeom>
        </p:spPr>
        <p:txBody>
          <a:bodyPr/>
          <a:lstStyle/>
          <a:p>
            <a:r>
              <a:rPr lang="en-US"/>
              <a:t>MUNIR VHORA</a:t>
            </a:r>
          </a:p>
        </p:txBody>
      </p:sp>
      <p:sp>
        <p:nvSpPr>
          <p:cNvPr id="5" name="Slide Number Placeholder 4"/>
          <p:cNvSpPr>
            <a:spLocks noGrp="1"/>
          </p:cNvSpPr>
          <p:nvPr>
            <p:ph type="sldNum" sz="quarter" idx="12"/>
          </p:nvPr>
        </p:nvSpPr>
        <p:spPr/>
        <p:txBody>
          <a:bodyPr/>
          <a:lstStyle/>
          <a:p>
            <a:pPr marL="0" marR="0" lvl="0" indent="0" algn="r" rtl="0">
              <a:spcBef>
                <a:spcPct val="0"/>
              </a:spcBef>
              <a:spcAft>
                <a:spcPct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ct val="0"/>
                </a:spcBef>
                <a:spcAft>
                  <a:spcPct val="0"/>
                </a:spcAft>
                <a:buSzPct val="25000"/>
                <a:buNone/>
              </a:pPr>
              <a:t>‹#›</a:t>
            </a:fld>
            <a:endParaRPr lang="en-IN" sz="1200" b="0" i="0" u="none" strike="noStrike" cap="none">
              <a:solidFill>
                <a:srgbClr val="898989"/>
              </a:solidFill>
              <a:latin typeface="Calibri"/>
              <a:ea typeface="Calibri"/>
              <a:cs typeface="Calibri"/>
              <a:sym typeface="Calibri"/>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a:xfrm>
            <a:off x="1219200" y="6172200"/>
            <a:ext cx="5283200" cy="457200"/>
          </a:xfrm>
          <a:prstGeom prst="rect">
            <a:avLst/>
          </a:prstGeom>
        </p:spPr>
        <p:txBody>
          <a:bodyPr/>
          <a:lstStyle/>
          <a:p>
            <a:r>
              <a:rPr lang="en-US"/>
              <a:t>MUNIR VHORA</a:t>
            </a:r>
          </a:p>
        </p:txBody>
      </p:sp>
      <p:sp>
        <p:nvSpPr>
          <p:cNvPr id="4" name="Slide Number Placeholder 3"/>
          <p:cNvSpPr>
            <a:spLocks noGrp="1"/>
          </p:cNvSpPr>
          <p:nvPr>
            <p:ph type="sldNum" sz="quarter" idx="12"/>
          </p:nvPr>
        </p:nvSpPr>
        <p:spPr/>
        <p:txBody>
          <a:bodyPr/>
          <a:lstStyle/>
          <a:p>
            <a:pPr marL="0" marR="0" lvl="0" indent="0" algn="r" rtl="0">
              <a:spcBef>
                <a:spcPct val="0"/>
              </a:spcBef>
              <a:spcAft>
                <a:spcPct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ct val="0"/>
                </a:spcBef>
                <a:spcAft>
                  <a:spcPct val="0"/>
                </a:spcAft>
                <a:buSzPct val="25000"/>
                <a:buNone/>
              </a:pPr>
              <a:t>‹#›</a:t>
            </a:fld>
            <a:endParaRPr lang="en-IN" sz="1200" b="0" i="0" u="none" strike="noStrike" cap="none">
              <a:solidFill>
                <a:srgbClr val="898989"/>
              </a:solidFill>
              <a:latin typeface="Calibri"/>
              <a:ea typeface="Calibri"/>
              <a:cs typeface="Calibri"/>
              <a:sym typeface="Calibri"/>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4294967295">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1219200" y="6172200"/>
            <a:ext cx="5283200" cy="457200"/>
          </a:xfrm>
          <a:prstGeom prst="rect">
            <a:avLst/>
          </a:prstGeom>
        </p:spPr>
        <p:txBody>
          <a:bodyPr/>
          <a:lstStyle/>
          <a:p>
            <a:r>
              <a:rPr lang="en-US"/>
              <a:t>MUNIR VHORA</a:t>
            </a:r>
          </a:p>
        </p:txBody>
      </p:sp>
      <p:sp>
        <p:nvSpPr>
          <p:cNvPr id="7" name="Slide Number Placeholder 6"/>
          <p:cNvSpPr>
            <a:spLocks noGrp="1"/>
          </p:cNvSpPr>
          <p:nvPr>
            <p:ph type="sldNum" sz="quarter" idx="12"/>
          </p:nvPr>
        </p:nvSpPr>
        <p:spPr/>
        <p:txBody>
          <a:bodyPr/>
          <a:lstStyle/>
          <a:p>
            <a:pPr marL="0" marR="0" lvl="0" indent="0" algn="r" rtl="0">
              <a:spcBef>
                <a:spcPct val="0"/>
              </a:spcBef>
              <a:spcAft>
                <a:spcPct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ct val="0"/>
                </a:spcBef>
                <a:spcAft>
                  <a:spcPct val="0"/>
                </a:spcAft>
                <a:buSzPct val="25000"/>
                <a:buNone/>
              </a:pPr>
              <a:t>‹#›</a:t>
            </a:fld>
            <a:endParaRPr lang="en-IN" sz="1200" b="0" i="0" u="none" strike="noStrike" cap="none">
              <a:solidFill>
                <a:srgbClr val="898989"/>
              </a:solidFill>
              <a:latin typeface="Calibri"/>
              <a:ea typeface="Calibri"/>
              <a:cs typeface="Calibri"/>
              <a:sym typeface="Calibri"/>
            </a:endParaRPr>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1219200" y="6172200"/>
            <a:ext cx="5181600" cy="457200"/>
          </a:xfrm>
          <a:prstGeom prst="rect">
            <a:avLst/>
          </a:prstGeom>
        </p:spPr>
        <p:txBody>
          <a:bodyPr/>
          <a:lstStyle/>
          <a:p>
            <a:r>
              <a:rPr lang="en-US"/>
              <a:t>MUNIR VHORA</a:t>
            </a:r>
          </a:p>
        </p:txBody>
      </p:sp>
      <p:sp>
        <p:nvSpPr>
          <p:cNvPr id="7" name="Slide Number Placeholder 6"/>
          <p:cNvSpPr>
            <a:spLocks noGrp="1"/>
          </p:cNvSpPr>
          <p:nvPr>
            <p:ph type="sldNum" sz="quarter" idx="12"/>
          </p:nvPr>
        </p:nvSpPr>
        <p:spPr>
          <a:xfrm>
            <a:off x="195072" y="6208776"/>
            <a:ext cx="609600" cy="457200"/>
          </a:xfrm>
        </p:spPr>
        <p:txBody>
          <a:bodyPr/>
          <a:lstStyle/>
          <a:p>
            <a:pPr marL="0" marR="0" lvl="0" indent="0" algn="r" rtl="0">
              <a:spcBef>
                <a:spcPct val="0"/>
              </a:spcBef>
              <a:spcAft>
                <a:spcPct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ct val="0"/>
                </a:spcBef>
                <a:spcAft>
                  <a:spcPct val="0"/>
                </a:spcAft>
                <a:buSzPct val="25000"/>
                <a:buNone/>
              </a:pPr>
              <a:t>‹#›</a:t>
            </a:fld>
            <a:endParaRPr lang="en-IN" sz="1200" b="0" i="0" u="none" strike="noStrike" cap="none">
              <a:solidFill>
                <a:srgbClr val="898989"/>
              </a:solidFill>
              <a:latin typeface="Calibri"/>
              <a:ea typeface="Calibri"/>
              <a:cs typeface="Calibri"/>
              <a:sym typeface="Calibri"/>
            </a:endParaRPr>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4294967295">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marL="0" marR="0" lvl="0" indent="0" algn="r" rtl="0">
              <a:spcBef>
                <a:spcPct val="0"/>
              </a:spcBef>
              <a:spcAft>
                <a:spcPct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ct val="0"/>
                </a:spcBef>
                <a:spcAft>
                  <a:spcPct val="0"/>
                </a:spcAft>
                <a:buSzPct val="25000"/>
                <a:buNone/>
              </a:pPr>
              <a:t>‹#›</a:t>
            </a:fld>
            <a:endParaRPr lang="en-IN" sz="1200" b="0" i="0" u="none" strike="noStrike" cap="none">
              <a:solidFill>
                <a:srgbClr val="898989"/>
              </a:solidFill>
              <a:latin typeface="Calibri"/>
              <a:ea typeface="Calibri"/>
              <a:cs typeface="Calibri"/>
              <a:sym typeface="Calibri"/>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1CCC8190-6253-76CE-DB60-4BADCF98DACC}"/>
              </a:ext>
            </a:extLst>
          </p:cNvPr>
          <p:cNvSpPr>
            <a:spLocks noGrp="1"/>
          </p:cNvSpPr>
          <p:nvPr>
            <p:ph type="title"/>
          </p:nvPr>
        </p:nvSpPr>
        <p:spPr>
          <a:xfrm>
            <a:off x="304800" y="183092"/>
            <a:ext cx="11582400" cy="565149"/>
          </a:xfrm>
          <a:ln>
            <a:solidFill>
              <a:schemeClr val="tx1"/>
            </a:solidFill>
          </a:ln>
        </p:spPr>
        <p:txBody>
          <a:bodyPr>
            <a:normAutofit fontScale="90000"/>
          </a:bodyPr>
          <a:lstStyle/>
          <a:p>
            <a:pPr algn="ctr">
              <a:defRPr/>
            </a:pPr>
            <a:r>
              <a:rPr lang="en-US" sz="3200" b="1" dirty="0">
                <a:latin typeface="Calibri" panose="020F0502020204030204" pitchFamily="34" charset="0"/>
                <a:cs typeface="Calibri" panose="020F0502020204030204" pitchFamily="34" charset="0"/>
              </a:rPr>
              <a:t>Theme </a:t>
            </a:r>
            <a:r>
              <a:rPr lang="en-US" sz="3200" b="1" dirty="0" smtClean="0">
                <a:latin typeface="Calibri" panose="020F0502020204030204" pitchFamily="34" charset="0"/>
                <a:cs typeface="Calibri" panose="020F0502020204030204" pitchFamily="34" charset="0"/>
              </a:rPr>
              <a:t>4  - </a:t>
            </a:r>
            <a:r>
              <a:rPr lang="en-IN" sz="3200" b="1" dirty="0">
                <a:latin typeface="Calibri" panose="020F0502020204030204" pitchFamily="34" charset="0"/>
                <a:ea typeface="Calibri" panose="020F0502020204030204" pitchFamily="34" charset="0"/>
                <a:cs typeface="Calibri" panose="020F0502020204030204" pitchFamily="34" charset="0"/>
              </a:rPr>
              <a:t>Withdrawal of Candidature</a:t>
            </a:r>
            <a:endParaRPr lang="en-US" altLang="en-US" sz="3200" b="1" dirty="0">
              <a:latin typeface="Calibri" panose="020F0502020204030204" pitchFamily="34" charset="0"/>
              <a:cs typeface="Calibri" panose="020F0502020204030204" pitchFamily="34" charset="0"/>
            </a:endParaRPr>
          </a:p>
        </p:txBody>
      </p:sp>
      <p:sp>
        <p:nvSpPr>
          <p:cNvPr id="7171" name="Content Placeholder 2">
            <a:extLst>
              <a:ext uri="{FF2B5EF4-FFF2-40B4-BE49-F238E27FC236}">
                <a16:creationId xmlns:a16="http://schemas.microsoft.com/office/drawing/2014/main" id="{C718E363-C9D2-8409-DEFA-9551CC5EFD12}"/>
              </a:ext>
            </a:extLst>
          </p:cNvPr>
          <p:cNvSpPr>
            <a:spLocks noGrp="1"/>
          </p:cNvSpPr>
          <p:nvPr>
            <p:ph idx="1"/>
          </p:nvPr>
        </p:nvSpPr>
        <p:spPr>
          <a:xfrm>
            <a:off x="0" y="600776"/>
            <a:ext cx="11887200" cy="6066724"/>
          </a:xfrm>
        </p:spPr>
        <p:txBody>
          <a:bodyPr>
            <a:noAutofit/>
          </a:bodyPr>
          <a:lstStyle/>
          <a:p>
            <a:pPr marL="0" indent="0" algn="ctr">
              <a:buClr>
                <a:schemeClr val="tx1"/>
              </a:buClr>
              <a:buSzPct val="100000"/>
              <a:buNone/>
            </a:pPr>
            <a:r>
              <a:rPr lang="en-GB" sz="2400" b="1" dirty="0">
                <a:latin typeface="Calibri" panose="020F0502020204030204" pitchFamily="34" charset="0"/>
                <a:ea typeface="Calibri" panose="020F0502020204030204" pitchFamily="34" charset="0"/>
                <a:cs typeface="Calibri" panose="020F0502020204030204" pitchFamily="34" charset="0"/>
              </a:rPr>
              <a:t>Guidance Plan:</a:t>
            </a:r>
          </a:p>
          <a:p>
            <a:pPr marL="457200" lvl="0" indent="-457200">
              <a:lnSpc>
                <a:spcPct val="150000"/>
              </a:lnSpc>
              <a:buClr>
                <a:schemeClr val="tx1"/>
              </a:buClr>
              <a:buSzPct val="100000"/>
              <a:buFont typeface="+mj-lt"/>
              <a:buAutoNum type="arabicPeriod"/>
            </a:pPr>
            <a:r>
              <a:rPr lang="en-GB" sz="1600" dirty="0" smtClean="0">
                <a:latin typeface="Calibri" panose="020F0502020204030204" pitchFamily="34" charset="0"/>
                <a:ea typeface="Calibri" panose="020F0502020204030204" pitchFamily="34" charset="0"/>
                <a:cs typeface="Calibri" panose="020F0502020204030204" pitchFamily="34" charset="0"/>
              </a:rPr>
              <a:t>The time for withdrawal of candidature starts immediately after scrutiny of nomination and ends at 3:00 PM on the last date specified in the Notification, i.e. second day after the scrutiny. The RO should be clear w.r.t framework of withdrawal as any error would be a material defect likely to vitiate the electoral process. Accordingly, RO must be familiar with the statutory formats, the timelines and the key persona, </a:t>
            </a:r>
            <a:r>
              <a:rPr lang="en-GB" sz="1600" b="1" i="1" u="sng" dirty="0" smtClean="0">
                <a:latin typeface="Calibri" panose="020F0502020204030204" pitchFamily="34" charset="0"/>
                <a:ea typeface="Calibri" panose="020F0502020204030204" pitchFamily="34" charset="0"/>
                <a:cs typeface="Calibri" panose="020F0502020204030204" pitchFamily="34" charset="0"/>
              </a:rPr>
              <a:t>other than the candidate</a:t>
            </a:r>
            <a:r>
              <a:rPr lang="en-GB" sz="1600" dirty="0" smtClean="0">
                <a:latin typeface="Calibri" panose="020F0502020204030204" pitchFamily="34" charset="0"/>
                <a:ea typeface="Calibri" panose="020F0502020204030204" pitchFamily="34" charset="0"/>
                <a:cs typeface="Calibri" panose="020F0502020204030204" pitchFamily="34" charset="0"/>
              </a:rPr>
              <a:t> who can be authorised to make a claim of withdrawal. </a:t>
            </a:r>
          </a:p>
          <a:p>
            <a:pPr marL="457200" lvl="0" indent="-457200">
              <a:lnSpc>
                <a:spcPct val="150000"/>
              </a:lnSpc>
              <a:buClr>
                <a:schemeClr val="tx1"/>
              </a:buClr>
              <a:buSzPct val="100000"/>
              <a:buFont typeface="+mj-lt"/>
              <a:buAutoNum type="arabicPeriod"/>
            </a:pPr>
            <a:r>
              <a:rPr lang="en-GB" sz="1600" dirty="0" smtClean="0">
                <a:latin typeface="Calibri" panose="020F0502020204030204" pitchFamily="34" charset="0"/>
                <a:ea typeface="Calibri" panose="020F0502020204030204" pitchFamily="34" charset="0"/>
                <a:cs typeface="Calibri" panose="020F0502020204030204" pitchFamily="34" charset="0"/>
              </a:rPr>
              <a:t>Withdrawal </a:t>
            </a:r>
            <a:r>
              <a:rPr lang="en-GB" sz="1600" dirty="0">
                <a:latin typeface="Calibri" panose="020F0502020204030204" pitchFamily="34" charset="0"/>
                <a:ea typeface="Calibri" panose="020F0502020204030204" pitchFamily="34" charset="0"/>
                <a:cs typeface="Calibri" panose="020F0502020204030204" pitchFamily="34" charset="0"/>
              </a:rPr>
              <a:t>notice to be in statutory format </a:t>
            </a:r>
            <a:r>
              <a:rPr lang="en-GB" sz="1600" b="1" dirty="0">
                <a:solidFill>
                  <a:srgbClr val="0070C0"/>
                </a:solidFill>
                <a:latin typeface="Calibri" panose="020F0502020204030204" pitchFamily="34" charset="0"/>
                <a:ea typeface="Calibri" panose="020F0502020204030204" pitchFamily="34" charset="0"/>
                <a:cs typeface="Calibri" panose="020F0502020204030204" pitchFamily="34" charset="0"/>
              </a:rPr>
              <a:t>(Form 5) </a:t>
            </a:r>
            <a:r>
              <a:rPr lang="en-GB" sz="1600" dirty="0">
                <a:latin typeface="Calibri" panose="020F0502020204030204" pitchFamily="34" charset="0"/>
                <a:ea typeface="Calibri" panose="020F0502020204030204" pitchFamily="34" charset="0"/>
                <a:cs typeface="Calibri" panose="020F0502020204030204" pitchFamily="34" charset="0"/>
              </a:rPr>
              <a:t>signed by the candidate. </a:t>
            </a:r>
            <a:endParaRPr lang="en-IN" sz="1600" dirty="0">
              <a:latin typeface="Calibri" panose="020F0502020204030204" pitchFamily="34" charset="0"/>
              <a:ea typeface="Calibri" panose="020F0502020204030204" pitchFamily="34" charset="0"/>
              <a:cs typeface="Calibri" panose="020F0502020204030204" pitchFamily="34" charset="0"/>
            </a:endParaRPr>
          </a:p>
          <a:p>
            <a:pPr marL="457200" lvl="0" indent="-457200">
              <a:lnSpc>
                <a:spcPct val="150000"/>
              </a:lnSpc>
              <a:buClr>
                <a:schemeClr val="tx1"/>
              </a:buClr>
              <a:buSzPct val="100000"/>
              <a:buFont typeface="+mj-lt"/>
              <a:buAutoNum type="arabicPeriod"/>
            </a:pPr>
            <a:r>
              <a:rPr lang="en-GB" sz="1600" dirty="0">
                <a:latin typeface="Calibri" panose="020F0502020204030204" pitchFamily="34" charset="0"/>
                <a:ea typeface="Calibri" panose="020F0502020204030204" pitchFamily="34" charset="0"/>
                <a:cs typeface="Calibri" panose="020F0502020204030204" pitchFamily="34" charset="0"/>
              </a:rPr>
              <a:t>RO to note that this notice can only be submitted by the candidate himself or by the election agent/a proposer </a:t>
            </a:r>
            <a:r>
              <a:rPr lang="en-GB" sz="1600" b="1" i="1" u="sng" dirty="0">
                <a:latin typeface="Calibri" panose="020F0502020204030204" pitchFamily="34" charset="0"/>
                <a:ea typeface="Calibri" panose="020F0502020204030204" pitchFamily="34" charset="0"/>
                <a:cs typeface="Calibri" panose="020F0502020204030204" pitchFamily="34" charset="0"/>
              </a:rPr>
              <a:t>after</a:t>
            </a:r>
            <a:r>
              <a:rPr lang="en-GB" sz="1600" dirty="0">
                <a:latin typeface="Calibri" panose="020F0502020204030204" pitchFamily="34" charset="0"/>
                <a:ea typeface="Calibri" panose="020F0502020204030204" pitchFamily="34" charset="0"/>
                <a:cs typeface="Calibri" panose="020F0502020204030204" pitchFamily="34" charset="0"/>
              </a:rPr>
              <a:t> list of validly nominated candidates is prepared.  </a:t>
            </a:r>
            <a:endParaRPr lang="en-IN" sz="1600" dirty="0">
              <a:latin typeface="Calibri" panose="020F0502020204030204" pitchFamily="34" charset="0"/>
              <a:ea typeface="Calibri" panose="020F0502020204030204" pitchFamily="34" charset="0"/>
              <a:cs typeface="Calibri" panose="020F0502020204030204" pitchFamily="34" charset="0"/>
            </a:endParaRPr>
          </a:p>
          <a:p>
            <a:pPr marL="457200" lvl="0" indent="-457200">
              <a:lnSpc>
                <a:spcPct val="150000"/>
              </a:lnSpc>
              <a:buClr>
                <a:schemeClr val="tx1"/>
              </a:buClr>
              <a:buSzPct val="100000"/>
              <a:buFont typeface="+mj-lt"/>
              <a:buAutoNum type="arabicPeriod"/>
            </a:pPr>
            <a:r>
              <a:rPr lang="en-GB" sz="1600" dirty="0">
                <a:latin typeface="Calibri" panose="020F0502020204030204" pitchFamily="34" charset="0"/>
                <a:ea typeface="Calibri" panose="020F0502020204030204" pitchFamily="34" charset="0"/>
                <a:cs typeface="Calibri" panose="020F0502020204030204" pitchFamily="34" charset="0"/>
              </a:rPr>
              <a:t>Also note that if election agent or proposer is delivering the withdrawal notice to the RO, there has to be a written authorization from the candidate, designating agent/proposer to deliver the notice. Hence, RO has to carefully verify the identity of the person delivering the withdrawal notice. There is past instance of RO accepting withdrawal notice delivered by unauthorized person which later led to the election being set aside by High Court in election petition. </a:t>
            </a:r>
            <a:endParaRPr lang="en-IN" sz="1600" dirty="0">
              <a:latin typeface="Calibri" panose="020F0502020204030204" pitchFamily="34" charset="0"/>
              <a:ea typeface="Calibri" panose="020F0502020204030204" pitchFamily="34" charset="0"/>
              <a:cs typeface="Calibri" panose="020F0502020204030204" pitchFamily="34" charset="0"/>
            </a:endParaRPr>
          </a:p>
          <a:p>
            <a:pPr marL="457200" lvl="0" indent="-457200">
              <a:lnSpc>
                <a:spcPct val="150000"/>
              </a:lnSpc>
              <a:buClr>
                <a:schemeClr val="tx1"/>
              </a:buClr>
              <a:buSzPct val="100000"/>
              <a:buFont typeface="+mj-lt"/>
              <a:buAutoNum type="arabicPeriod"/>
            </a:pPr>
            <a:r>
              <a:rPr lang="en-GB" sz="1600" dirty="0">
                <a:latin typeface="Calibri" panose="020F0502020204030204" pitchFamily="34" charset="0"/>
                <a:ea typeface="Calibri" panose="020F0502020204030204" pitchFamily="34" charset="0"/>
                <a:cs typeface="Calibri" panose="020F0502020204030204" pitchFamily="34" charset="0"/>
              </a:rPr>
              <a:t>Withdrawal notice, validly submitted, cannot be cancelled/rescinded. </a:t>
            </a:r>
            <a:endParaRPr lang="en-GB" sz="1600" dirty="0" smtClean="0">
              <a:latin typeface="Calibri" panose="020F0502020204030204" pitchFamily="34" charset="0"/>
              <a:ea typeface="Calibri" panose="020F0502020204030204" pitchFamily="34" charset="0"/>
              <a:cs typeface="Calibri" panose="020F0502020204030204" pitchFamily="34" charset="0"/>
            </a:endParaRPr>
          </a:p>
          <a:p>
            <a:pPr marL="457200" lvl="0" indent="-457200">
              <a:lnSpc>
                <a:spcPct val="150000"/>
              </a:lnSpc>
              <a:buClr>
                <a:schemeClr val="tx1"/>
              </a:buClr>
              <a:buSzPct val="100000"/>
              <a:buFont typeface="+mj-lt"/>
              <a:buAutoNum type="arabicPeriod"/>
            </a:pPr>
            <a:r>
              <a:rPr lang="en-GB" sz="1600" dirty="0" smtClean="0">
                <a:latin typeface="Calibri" panose="020F0502020204030204" pitchFamily="34" charset="0"/>
                <a:ea typeface="Calibri" panose="020F0502020204030204" pitchFamily="34" charset="0"/>
                <a:cs typeface="Calibri" panose="020F0502020204030204" pitchFamily="34" charset="0"/>
              </a:rPr>
              <a:t>Lastly the RO is expected to clearly understand the vital step of preparation of the list of contesting candidates </a:t>
            </a:r>
            <a:r>
              <a:rPr lang="en-GB" sz="1600" dirty="0" smtClean="0">
                <a:solidFill>
                  <a:srgbClr val="0070C0"/>
                </a:solidFill>
                <a:latin typeface="Calibri" panose="020F0502020204030204" pitchFamily="34" charset="0"/>
                <a:ea typeface="Calibri" panose="020F0502020204030204" pitchFamily="34" charset="0"/>
                <a:cs typeface="Calibri" panose="020F0502020204030204" pitchFamily="34" charset="0"/>
              </a:rPr>
              <a:t>(Form 7A). </a:t>
            </a:r>
            <a:r>
              <a:rPr lang="en-GB" sz="1600" dirty="0" smtClean="0">
                <a:latin typeface="Calibri" panose="020F0502020204030204" pitchFamily="34" charset="0"/>
                <a:ea typeface="Calibri" panose="020F0502020204030204" pitchFamily="34" charset="0"/>
                <a:cs typeface="Calibri" panose="020F0502020204030204" pitchFamily="34" charset="0"/>
              </a:rPr>
              <a:t>The RO may note that prior to the finalizing of the said list, allotment of symbols has to be undertaken which is explained in the next thematic PPT. </a:t>
            </a:r>
          </a:p>
          <a:p>
            <a:pPr marL="457200" lvl="0" indent="-457200">
              <a:lnSpc>
                <a:spcPct val="150000"/>
              </a:lnSpc>
              <a:buClr>
                <a:schemeClr val="tx1"/>
              </a:buClr>
              <a:buSzPct val="100000"/>
              <a:buFont typeface="+mj-lt"/>
              <a:buAutoNum type="arabicPeriod"/>
            </a:pPr>
            <a:endParaRPr lang="en-IN" sz="1600" dirty="0">
              <a:latin typeface="Calibri" panose="020F0502020204030204" pitchFamily="34" charset="0"/>
              <a:ea typeface="Calibri" panose="020F0502020204030204" pitchFamily="34" charset="0"/>
              <a:cs typeface="Calibri" panose="020F0502020204030204" pitchFamily="34" charset="0"/>
            </a:endParaRPr>
          </a:p>
          <a:p>
            <a:pPr marL="457189" indent="-457189">
              <a:buClr>
                <a:schemeClr val="tx1"/>
              </a:buClr>
              <a:buSzPct val="100000"/>
              <a:buFont typeface="+mj-lt"/>
              <a:buAutoNum type="arabicPeriod"/>
              <a:defRPr/>
            </a:pPr>
            <a:endParaRPr lang="en-US" altLang="en-US" sz="1200" dirty="0">
              <a:latin typeface="Calibri" panose="020F0502020204030204" pitchFamily="34" charset="0"/>
              <a:ea typeface="Calibri" panose="020F0502020204030204" pitchFamily="34" charset="0"/>
              <a:cs typeface="Calibri" panose="020F0502020204030204" pitchFamily="34" charset="0"/>
            </a:endParaRPr>
          </a:p>
        </p:txBody>
      </p:sp>
      <p:sp>
        <p:nvSpPr>
          <p:cNvPr id="7174" name="Slide Number Placeholder 1">
            <a:extLst>
              <a:ext uri="{FF2B5EF4-FFF2-40B4-BE49-F238E27FC236}">
                <a16:creationId xmlns:a16="http://schemas.microsoft.com/office/drawing/2014/main" id="{AB15B0AA-EFF0-6C92-4BF4-C006A2355FD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990575" indent="-380990" eaLnBrk="0" hangingPunct="0">
              <a:defRPr>
                <a:solidFill>
                  <a:schemeClr val="tx1"/>
                </a:solidFill>
                <a:latin typeface="Calibri" panose="020F0502020204030204" pitchFamily="34" charset="0"/>
                <a:cs typeface="Arial" panose="020B0604020202020204" pitchFamily="34" charset="0"/>
              </a:defRPr>
            </a:lvl2pPr>
            <a:lvl3pPr marL="1523962" indent="-304792" eaLnBrk="0" hangingPunct="0">
              <a:defRPr>
                <a:solidFill>
                  <a:schemeClr val="tx1"/>
                </a:solidFill>
                <a:latin typeface="Calibri" panose="020F0502020204030204" pitchFamily="34" charset="0"/>
                <a:cs typeface="Arial" panose="020B0604020202020204" pitchFamily="34" charset="0"/>
              </a:defRPr>
            </a:lvl3pPr>
            <a:lvl4pPr marL="2133547" indent="-304792" eaLnBrk="0" hangingPunct="0">
              <a:defRPr>
                <a:solidFill>
                  <a:schemeClr val="tx1"/>
                </a:solidFill>
                <a:latin typeface="Calibri" panose="020F0502020204030204" pitchFamily="34" charset="0"/>
                <a:cs typeface="Arial" panose="020B0604020202020204" pitchFamily="34" charset="0"/>
              </a:defRPr>
            </a:lvl4pPr>
            <a:lvl5pPr marL="2743131" indent="-304792" eaLnBrk="0" hangingPunct="0">
              <a:defRPr>
                <a:solidFill>
                  <a:schemeClr val="tx1"/>
                </a:solidFill>
                <a:latin typeface="Calibri" panose="020F0502020204030204" pitchFamily="34" charset="0"/>
                <a:cs typeface="Arial" panose="020B0604020202020204" pitchFamily="34" charset="0"/>
              </a:defRPr>
            </a:lvl5pPr>
            <a:lvl6pPr marL="3352716" indent="-30479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962301" indent="-30479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4571886" indent="-30479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5181470" indent="-30479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228E23F-9CDD-45A9-8271-CB4EF952CE1A}" type="slidenum">
              <a:rPr lang="en-US" altLang="en-US">
                <a:solidFill>
                  <a:srgbClr val="FFFFFF"/>
                </a:solidFill>
              </a:rPr>
              <a:pPr eaLnBrk="1" hangingPunct="1"/>
              <a:t>1</a:t>
            </a:fld>
            <a:endParaRPr lang="en-US" altLang="en-US">
              <a:solidFill>
                <a:srgbClr val="FFFFFF"/>
              </a:solidFill>
            </a:endParaRPr>
          </a:p>
        </p:txBody>
      </p:sp>
    </p:spTree>
    <p:extLst>
      <p:ext uri="{BB962C8B-B14F-4D97-AF65-F5344CB8AC3E}">
        <p14:creationId xmlns:p14="http://schemas.microsoft.com/office/powerpoint/2010/main" val="168045404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803" y="185196"/>
            <a:ext cx="10729731" cy="810228"/>
          </a:xfrm>
          <a:solidFill>
            <a:schemeClr val="tx2">
              <a:lumMod val="20000"/>
              <a:lumOff val="80000"/>
            </a:schemeClr>
          </a:solidFill>
        </p:spPr>
        <p:txBody>
          <a:bodyPr vert="horz" lIns="91440" tIns="45720" rIns="91440" bIns="45720" rtlCol="0" anchor="ctr">
            <a:noAutofit/>
          </a:bodyPr>
          <a:lstStyle/>
          <a:p>
            <a:pPr lvl="0" algn="ctr"/>
            <a:r>
              <a:rPr lang="en-US" sz="3600" b="1" dirty="0">
                <a:solidFill>
                  <a:srgbClr val="000000"/>
                </a:solidFill>
                <a:latin typeface="Cambria" pitchFamily="18" charset="0"/>
                <a:ea typeface="Cambria" pitchFamily="18" charset="0"/>
              </a:rPr>
              <a:t>To prepare list of Contesting </a:t>
            </a:r>
            <a:r>
              <a:rPr lang="en-US" sz="3600" b="1" dirty="0" smtClean="0">
                <a:solidFill>
                  <a:srgbClr val="000000"/>
                </a:solidFill>
                <a:latin typeface="Cambria" pitchFamily="18" charset="0"/>
                <a:ea typeface="Cambria" pitchFamily="18" charset="0"/>
              </a:rPr>
              <a:t>Candidates - </a:t>
            </a:r>
            <a:r>
              <a:rPr lang="en-US" sz="3600" b="1" dirty="0" err="1" smtClean="0">
                <a:solidFill>
                  <a:srgbClr val="000000"/>
                </a:solidFill>
                <a:latin typeface="Cambria" pitchFamily="18" charset="0"/>
                <a:ea typeface="Cambria" pitchFamily="18" charset="0"/>
              </a:rPr>
              <a:t>contd</a:t>
            </a:r>
            <a:endParaRPr lang="en-US" sz="3600" b="1" dirty="0">
              <a:solidFill>
                <a:srgbClr val="000000"/>
              </a:solidFill>
              <a:latin typeface="Cambria" pitchFamily="18" charset="0"/>
              <a:ea typeface="Cambria" pitchFamily="18" charset="0"/>
            </a:endParaRPr>
          </a:p>
        </p:txBody>
      </p:sp>
      <p:sp>
        <p:nvSpPr>
          <p:cNvPr id="4" name="Content Placeholder 3"/>
          <p:cNvSpPr>
            <a:spLocks noGrp="1"/>
          </p:cNvSpPr>
          <p:nvPr>
            <p:ph sz="quarter" idx="1"/>
          </p:nvPr>
        </p:nvSpPr>
        <p:spPr>
          <a:xfrm>
            <a:off x="1524000" y="960699"/>
            <a:ext cx="9167762" cy="428263"/>
          </a:xfrm>
        </p:spPr>
        <p:txBody>
          <a:bodyPr>
            <a:noAutofit/>
          </a:bodyPr>
          <a:lstStyle/>
          <a:p>
            <a:pPr marL="0" indent="0" algn="ctr">
              <a:buNone/>
            </a:pPr>
            <a:r>
              <a:rPr lang="en-US" b="1" dirty="0">
                <a:solidFill>
                  <a:srgbClr val="0070C0"/>
                </a:solidFill>
              </a:rPr>
              <a:t>Form 7A:</a:t>
            </a:r>
            <a:r>
              <a:rPr lang="en-US" b="1" dirty="0"/>
              <a:t> List of Contesting Candidates</a:t>
            </a:r>
          </a:p>
        </p:txBody>
      </p:sp>
      <p:pic>
        <p:nvPicPr>
          <p:cNvPr id="7" name="Picture 2"/>
          <p:cNvPicPr>
            <a:picLocks noChangeAspect="1" noChangeArrowheads="1"/>
          </p:cNvPicPr>
          <p:nvPr/>
        </p:nvPicPr>
        <p:blipFill>
          <a:blip r:embed="rId2"/>
          <a:stretch>
            <a:fillRect/>
          </a:stretch>
        </p:blipFill>
        <p:spPr bwMode="auto">
          <a:xfrm>
            <a:off x="2319339" y="1400537"/>
            <a:ext cx="7553325" cy="2424494"/>
          </a:xfrm>
          <a:prstGeom prst="rect">
            <a:avLst/>
          </a:prstGeom>
          <a:noFill/>
          <a:ln w="9525">
            <a:noFill/>
            <a:miter lim="800000"/>
          </a:ln>
          <a:effectLst/>
        </p:spPr>
      </p:pic>
      <p:pic>
        <p:nvPicPr>
          <p:cNvPr id="8" name="Picture 3"/>
          <p:cNvPicPr>
            <a:picLocks noChangeAspect="1" noChangeArrowheads="1"/>
          </p:cNvPicPr>
          <p:nvPr/>
        </p:nvPicPr>
        <p:blipFill>
          <a:blip r:embed="rId3"/>
          <a:stretch>
            <a:fillRect/>
          </a:stretch>
        </p:blipFill>
        <p:spPr bwMode="auto">
          <a:xfrm>
            <a:off x="2300289" y="4060559"/>
            <a:ext cx="7572375" cy="2181225"/>
          </a:xfrm>
          <a:prstGeom prst="rect">
            <a:avLst/>
          </a:prstGeom>
          <a:noFill/>
          <a:ln w="9525">
            <a:noFill/>
            <a:miter lim="800000"/>
          </a:ln>
          <a:effectLst/>
        </p:spPr>
      </p:pic>
    </p:spTree>
    <p:extLst>
      <p:ext uri="{BB962C8B-B14F-4D97-AF65-F5344CB8AC3E}">
        <p14:creationId xmlns:p14="http://schemas.microsoft.com/office/powerpoint/2010/main" val="1985830594"/>
      </p:ext>
    </p:extLst>
  </p:cSld>
  <p:clrMapOvr>
    <a:masterClrMapping/>
  </p:clrMapOvr>
  <p:transition spd="slow"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792" y="201082"/>
            <a:ext cx="11528385" cy="1106856"/>
          </a:xfrm>
          <a:solidFill>
            <a:schemeClr val="tx2">
              <a:lumMod val="20000"/>
              <a:lumOff val="80000"/>
            </a:schemeClr>
          </a:solidFill>
        </p:spPr>
        <p:txBody>
          <a:bodyPr vert="horz" lIns="91440" tIns="45720" rIns="91440" bIns="45720" rtlCol="0" anchor="ctr">
            <a:noAutofit/>
          </a:bodyPr>
          <a:lstStyle/>
          <a:p>
            <a:pPr lvl="0" algn="ctr"/>
            <a:r>
              <a:rPr lang="en-US" sz="3200" b="1" dirty="0">
                <a:solidFill>
                  <a:srgbClr val="000000"/>
                </a:solidFill>
                <a:latin typeface="Cambria" pitchFamily="18" charset="0"/>
                <a:ea typeface="Cambria" pitchFamily="18" charset="0"/>
              </a:rPr>
              <a:t> To </a:t>
            </a:r>
            <a:r>
              <a:rPr lang="en-US" sz="3200" b="1" dirty="0" smtClean="0">
                <a:solidFill>
                  <a:srgbClr val="000000"/>
                </a:solidFill>
                <a:latin typeface="Cambria" pitchFamily="18" charset="0"/>
                <a:ea typeface="Cambria" pitchFamily="18" charset="0"/>
              </a:rPr>
              <a:t>publish and supply/distribute the </a:t>
            </a:r>
            <a:r>
              <a:rPr lang="en-US" sz="3200" b="1" dirty="0">
                <a:solidFill>
                  <a:srgbClr val="000000"/>
                </a:solidFill>
                <a:latin typeface="Cambria" pitchFamily="18" charset="0"/>
                <a:ea typeface="Cambria" pitchFamily="18" charset="0"/>
              </a:rPr>
              <a:t>list of Contesting </a:t>
            </a:r>
            <a:r>
              <a:rPr lang="en-US" sz="3200" b="1" dirty="0" smtClean="0">
                <a:solidFill>
                  <a:srgbClr val="000000"/>
                </a:solidFill>
                <a:latin typeface="Cambria" pitchFamily="18" charset="0"/>
                <a:ea typeface="Cambria" pitchFamily="18" charset="0"/>
              </a:rPr>
              <a:t>Candidates </a:t>
            </a:r>
            <a:r>
              <a:rPr lang="en-US" sz="3200" b="1" dirty="0" smtClean="0">
                <a:solidFill>
                  <a:srgbClr val="FF0000"/>
                </a:solidFill>
                <a:latin typeface="Cambria" pitchFamily="18" charset="0"/>
                <a:ea typeface="Cambria" pitchFamily="18" charset="0"/>
              </a:rPr>
              <a:t>(S 38, RPA 1951; R 10 &amp; 11 COER 1961)</a:t>
            </a:r>
            <a:endParaRPr lang="en-US" sz="3200" b="1" dirty="0">
              <a:solidFill>
                <a:srgbClr val="FF0000"/>
              </a:solidFill>
              <a:latin typeface="Cambria" pitchFamily="18" charset="0"/>
              <a:ea typeface="Cambria" pitchFamily="18" charset="0"/>
            </a:endParaRPr>
          </a:p>
        </p:txBody>
      </p:sp>
      <p:sp>
        <p:nvSpPr>
          <p:cNvPr id="4" name="Content Placeholder 3"/>
          <p:cNvSpPr>
            <a:spLocks noGrp="1"/>
          </p:cNvSpPr>
          <p:nvPr>
            <p:ph sz="quarter" idx="1"/>
          </p:nvPr>
        </p:nvSpPr>
        <p:spPr>
          <a:xfrm>
            <a:off x="335666" y="1393399"/>
            <a:ext cx="11470511" cy="5236001"/>
          </a:xfrm>
        </p:spPr>
        <p:txBody>
          <a:bodyPr>
            <a:noAutofit/>
          </a:bodyPr>
          <a:lstStyle/>
          <a:p>
            <a:r>
              <a:rPr lang="en-US" sz="2800" dirty="0">
                <a:latin typeface="Calisto MT" panose="02040603050505030304" pitchFamily="18" charset="0"/>
                <a:ea typeface="Cambria" pitchFamily="18" charset="0"/>
              </a:rPr>
              <a:t>Publish list at </a:t>
            </a:r>
            <a:r>
              <a:rPr lang="en-US" sz="2800" dirty="0" smtClean="0">
                <a:latin typeface="Calisto MT" panose="02040603050505030304" pitchFamily="18" charset="0"/>
                <a:ea typeface="Cambria" pitchFamily="18" charset="0"/>
              </a:rPr>
              <a:t>conspicuous/prominent </a:t>
            </a:r>
            <a:r>
              <a:rPr lang="en-US" sz="2800" dirty="0" smtClean="0">
                <a:latin typeface="Calisto MT" panose="02040603050505030304" pitchFamily="18" charset="0"/>
                <a:ea typeface="Cambria" pitchFamily="18" charset="0"/>
              </a:rPr>
              <a:t>place in </a:t>
            </a:r>
            <a:r>
              <a:rPr lang="en-US" sz="2800" dirty="0">
                <a:latin typeface="Calisto MT" panose="02040603050505030304" pitchFamily="18" charset="0"/>
                <a:ea typeface="Cambria" pitchFamily="18" charset="0"/>
              </a:rPr>
              <a:t>RO’s Office</a:t>
            </a:r>
          </a:p>
          <a:p>
            <a:r>
              <a:rPr lang="en-US" sz="2800" dirty="0">
                <a:latin typeface="Calisto MT" panose="02040603050505030304" pitchFamily="18" charset="0"/>
                <a:ea typeface="Cambria" pitchFamily="18" charset="0"/>
              </a:rPr>
              <a:t>Supply copy of list to </a:t>
            </a:r>
            <a:r>
              <a:rPr lang="en-US" sz="2800" b="1" u="sng" dirty="0">
                <a:latin typeface="Calisto MT" panose="02040603050505030304" pitchFamily="18" charset="0"/>
                <a:ea typeface="Cambria" pitchFamily="18" charset="0"/>
              </a:rPr>
              <a:t>contesting candidates</a:t>
            </a:r>
            <a:r>
              <a:rPr lang="en-US" sz="2800" dirty="0">
                <a:latin typeface="Calisto MT" panose="02040603050505030304" pitchFamily="18" charset="0"/>
                <a:ea typeface="Cambria" pitchFamily="18" charset="0"/>
              </a:rPr>
              <a:t>/</a:t>
            </a:r>
            <a:r>
              <a:rPr lang="en-US" sz="2800" b="1" u="sng" dirty="0">
                <a:latin typeface="Calisto MT" panose="02040603050505030304" pitchFamily="18" charset="0"/>
                <a:ea typeface="Cambria" pitchFamily="18" charset="0"/>
              </a:rPr>
              <a:t>election </a:t>
            </a:r>
            <a:r>
              <a:rPr lang="en-US" sz="2800" b="1" u="sng" dirty="0" smtClean="0">
                <a:latin typeface="Calisto MT" panose="02040603050505030304" pitchFamily="18" charset="0"/>
                <a:ea typeface="Cambria" pitchFamily="18" charset="0"/>
              </a:rPr>
              <a:t>agent </a:t>
            </a:r>
            <a:endParaRPr lang="en-US" sz="2800" b="1" u="sng" dirty="0">
              <a:latin typeface="Calisto MT" panose="02040603050505030304" pitchFamily="18" charset="0"/>
              <a:ea typeface="Cambria" pitchFamily="18" charset="0"/>
            </a:endParaRPr>
          </a:p>
          <a:p>
            <a:r>
              <a:rPr lang="en-US" sz="2800" dirty="0">
                <a:latin typeface="Calisto MT" panose="02040603050505030304" pitchFamily="18" charset="0"/>
                <a:ea typeface="Cambria" pitchFamily="18" charset="0"/>
              </a:rPr>
              <a:t>This list will be published outside each polling </a:t>
            </a:r>
            <a:r>
              <a:rPr lang="en-US" sz="2800" dirty="0" smtClean="0">
                <a:latin typeface="Calisto MT" panose="02040603050505030304" pitchFamily="18" charset="0"/>
                <a:ea typeface="Cambria" pitchFamily="18" charset="0"/>
              </a:rPr>
              <a:t>station (on day of poll)</a:t>
            </a:r>
            <a:endParaRPr lang="en-US" sz="2800" dirty="0">
              <a:latin typeface="Calisto MT" panose="02040603050505030304" pitchFamily="18" charset="0"/>
              <a:ea typeface="Cambria" pitchFamily="18" charset="0"/>
            </a:endParaRPr>
          </a:p>
          <a:p>
            <a:r>
              <a:rPr lang="en-US" sz="2800" dirty="0" smtClean="0">
                <a:latin typeface="Calisto MT" panose="02040603050505030304" pitchFamily="18" charset="0"/>
                <a:ea typeface="Cambria" pitchFamily="18" charset="0"/>
              </a:rPr>
              <a:t>Send copy to </a:t>
            </a:r>
            <a:r>
              <a:rPr lang="en-US" sz="2800" dirty="0">
                <a:latin typeface="Calisto MT" panose="02040603050505030304" pitchFamily="18" charset="0"/>
                <a:ea typeface="Cambria" pitchFamily="18" charset="0"/>
              </a:rPr>
              <a:t>CEO immediately along with symbols allotted to them (by fastest means of communication) </a:t>
            </a:r>
          </a:p>
          <a:p>
            <a:r>
              <a:rPr lang="en-US" sz="2800" dirty="0">
                <a:latin typeface="Calisto MT" panose="02040603050505030304" pitchFamily="18" charset="0"/>
                <a:ea typeface="Cambria" pitchFamily="18" charset="0"/>
              </a:rPr>
              <a:t>Delay will affect printing of ballot papers</a:t>
            </a:r>
          </a:p>
          <a:p>
            <a:r>
              <a:rPr lang="en-US" sz="2800" dirty="0">
                <a:latin typeface="Calisto MT" panose="02040603050505030304" pitchFamily="18" charset="0"/>
                <a:ea typeface="Cambria" pitchFamily="18" charset="0"/>
              </a:rPr>
              <a:t>Send copy of list with English </a:t>
            </a:r>
            <a:r>
              <a:rPr lang="en-US" sz="2800" b="1" u="sng" dirty="0">
                <a:latin typeface="Calisto MT" panose="02040603050505030304" pitchFamily="18" charset="0"/>
                <a:ea typeface="Cambria" pitchFamily="18" charset="0"/>
              </a:rPr>
              <a:t>translation</a:t>
            </a:r>
            <a:r>
              <a:rPr lang="en-US" sz="2800" dirty="0">
                <a:latin typeface="Calisto MT" panose="02040603050505030304" pitchFamily="18" charset="0"/>
                <a:ea typeface="Cambria" pitchFamily="18" charset="0"/>
              </a:rPr>
              <a:t> to ECI</a:t>
            </a:r>
          </a:p>
        </p:txBody>
      </p:sp>
      <p:sp>
        <p:nvSpPr>
          <p:cNvPr id="5" name="Rectangle 4"/>
          <p:cNvSpPr/>
          <p:nvPr/>
        </p:nvSpPr>
        <p:spPr>
          <a:xfrm>
            <a:off x="10571852" y="6260068"/>
            <a:ext cx="1061509" cy="369332"/>
          </a:xfrm>
          <a:prstGeom prst="rect">
            <a:avLst/>
          </a:prstGeom>
        </p:spPr>
        <p:txBody>
          <a:bodyPr wrap="none">
            <a:spAutoFit/>
          </a:bodyPr>
          <a:lstStyle/>
          <a:p>
            <a:r>
              <a:rPr lang="en-US" b="1" dirty="0" err="1" smtClean="0">
                <a:solidFill>
                  <a:schemeClr val="tx1">
                    <a:lumMod val="95000"/>
                    <a:lumOff val="5000"/>
                  </a:schemeClr>
                </a:solidFill>
                <a:latin typeface="Calisto MT" panose="02040603050505030304" pitchFamily="18" charset="0"/>
                <a:ea typeface="Cambria" pitchFamily="18" charset="0"/>
              </a:rPr>
              <a:t>Contd</a:t>
            </a:r>
            <a:r>
              <a:rPr lang="en-US" b="1" dirty="0" smtClean="0">
                <a:solidFill>
                  <a:schemeClr val="tx1">
                    <a:lumMod val="95000"/>
                    <a:lumOff val="5000"/>
                  </a:schemeClr>
                </a:solidFill>
                <a:latin typeface="Calisto MT" panose="02040603050505030304" pitchFamily="18" charset="0"/>
                <a:ea typeface="Cambria" pitchFamily="18" charset="0"/>
              </a:rPr>
              <a:t>…</a:t>
            </a:r>
            <a:endParaRPr lang="en-IN" dirty="0"/>
          </a:p>
        </p:txBody>
      </p:sp>
    </p:spTree>
    <p:extLst>
      <p:ext uri="{BB962C8B-B14F-4D97-AF65-F5344CB8AC3E}">
        <p14:creationId xmlns:p14="http://schemas.microsoft.com/office/powerpoint/2010/main" val="304603797"/>
      </p:ext>
    </p:extLst>
  </p:cSld>
  <p:clrMapOvr>
    <a:masterClrMapping/>
  </p:clrMapOvr>
  <p:transition spd="slow"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965" y="196771"/>
            <a:ext cx="11447362" cy="984532"/>
          </a:xfrm>
          <a:solidFill>
            <a:schemeClr val="tx2">
              <a:lumMod val="20000"/>
              <a:lumOff val="80000"/>
            </a:schemeClr>
          </a:solidFill>
        </p:spPr>
        <p:txBody>
          <a:bodyPr vert="horz" lIns="91440" tIns="45720" rIns="91440" bIns="45720" rtlCol="0" anchor="ctr">
            <a:noAutofit/>
          </a:bodyPr>
          <a:lstStyle/>
          <a:p>
            <a:pPr lvl="0" algn="ctr"/>
            <a:r>
              <a:rPr lang="en-US" sz="3600" b="1" dirty="0">
                <a:solidFill>
                  <a:srgbClr val="000000"/>
                </a:solidFill>
                <a:latin typeface="Cambria" pitchFamily="18" charset="0"/>
                <a:ea typeface="Cambria" pitchFamily="18" charset="0"/>
              </a:rPr>
              <a:t>To publish and supply/distribute the list of Contesting </a:t>
            </a:r>
            <a:r>
              <a:rPr lang="en-US" sz="3600" b="1" dirty="0" smtClean="0">
                <a:solidFill>
                  <a:srgbClr val="000000"/>
                </a:solidFill>
                <a:latin typeface="Cambria" pitchFamily="18" charset="0"/>
                <a:ea typeface="Cambria" pitchFamily="18" charset="0"/>
              </a:rPr>
              <a:t>Candidates – contd. </a:t>
            </a:r>
            <a:endParaRPr lang="en-US" sz="3600" b="1" dirty="0">
              <a:solidFill>
                <a:srgbClr val="000000"/>
              </a:solidFill>
              <a:latin typeface="Cambria" pitchFamily="18" charset="0"/>
              <a:ea typeface="Cambria" pitchFamily="18" charset="0"/>
            </a:endParaRPr>
          </a:p>
        </p:txBody>
      </p:sp>
      <p:sp>
        <p:nvSpPr>
          <p:cNvPr id="4" name="Content Placeholder 3"/>
          <p:cNvSpPr>
            <a:spLocks noGrp="1"/>
          </p:cNvSpPr>
          <p:nvPr>
            <p:ph sz="quarter" idx="1"/>
          </p:nvPr>
        </p:nvSpPr>
        <p:spPr>
          <a:xfrm>
            <a:off x="176982" y="1425141"/>
            <a:ext cx="11903628" cy="5241130"/>
          </a:xfrm>
        </p:spPr>
        <p:txBody>
          <a:bodyPr>
            <a:normAutofit lnSpcReduction="10000"/>
          </a:bodyPr>
          <a:lstStyle/>
          <a:p>
            <a:r>
              <a:rPr lang="en-US" sz="3200" dirty="0">
                <a:latin typeface="Calisto MT" panose="02040603050505030304" pitchFamily="18" charset="0"/>
                <a:ea typeface="Cambria" pitchFamily="18" charset="0"/>
              </a:rPr>
              <a:t>Publish list of Contesting Candidates in </a:t>
            </a:r>
            <a:r>
              <a:rPr lang="en-US" sz="3200" b="1" u="sng" dirty="0">
                <a:latin typeface="Calisto MT" panose="02040603050505030304" pitchFamily="18" charset="0"/>
                <a:ea typeface="Cambria" pitchFamily="18" charset="0"/>
              </a:rPr>
              <a:t>Official Gazette </a:t>
            </a:r>
            <a:r>
              <a:rPr lang="en-US" sz="3200" dirty="0">
                <a:latin typeface="Calisto MT" panose="02040603050505030304" pitchFamily="18" charset="0"/>
                <a:ea typeface="Cambria" pitchFamily="18" charset="0"/>
              </a:rPr>
              <a:t>as per </a:t>
            </a:r>
            <a:r>
              <a:rPr lang="en-US" sz="3200" dirty="0" smtClean="0">
                <a:latin typeface="Calisto MT" panose="02040603050505030304" pitchFamily="18" charset="0"/>
                <a:ea typeface="Cambria" pitchFamily="18" charset="0"/>
              </a:rPr>
              <a:t>  </a:t>
            </a:r>
            <a:r>
              <a:rPr lang="en-US" sz="3200" b="1" dirty="0" smtClean="0">
                <a:solidFill>
                  <a:srgbClr val="FF0000"/>
                </a:solidFill>
                <a:latin typeface="Calisto MT" panose="02040603050505030304" pitchFamily="18" charset="0"/>
                <a:ea typeface="Cambria" pitchFamily="18" charset="0"/>
              </a:rPr>
              <a:t>R 11(2) COER</a:t>
            </a:r>
            <a:r>
              <a:rPr lang="en-US" sz="3200" b="1" dirty="0" smtClean="0">
                <a:solidFill>
                  <a:srgbClr val="FF0000"/>
                </a:solidFill>
                <a:latin typeface="Calisto MT" panose="02040603050505030304" pitchFamily="18" charset="0"/>
                <a:ea typeface="Cambria" pitchFamily="18" charset="0"/>
              </a:rPr>
              <a:t>, </a:t>
            </a:r>
            <a:r>
              <a:rPr lang="en-US" sz="3200" b="1" dirty="0">
                <a:solidFill>
                  <a:srgbClr val="FF0000"/>
                </a:solidFill>
                <a:latin typeface="Calisto MT" panose="02040603050505030304" pitchFamily="18" charset="0"/>
                <a:ea typeface="Cambria" pitchFamily="18" charset="0"/>
              </a:rPr>
              <a:t>1961</a:t>
            </a:r>
          </a:p>
          <a:p>
            <a:r>
              <a:rPr lang="en-US" sz="3200" dirty="0">
                <a:latin typeface="Calisto MT" panose="02040603050505030304" pitchFamily="18" charset="0"/>
                <a:ea typeface="Cambria" pitchFamily="18" charset="0"/>
              </a:rPr>
              <a:t>Arrange for such </a:t>
            </a:r>
            <a:r>
              <a:rPr lang="en-US" sz="3200" b="1" u="sng" dirty="0" smtClean="0">
                <a:latin typeface="Calisto MT" panose="02040603050505030304" pitchFamily="18" charset="0"/>
                <a:ea typeface="Cambria" pitchFamily="18" charset="0"/>
              </a:rPr>
              <a:t>publishing</a:t>
            </a:r>
            <a:r>
              <a:rPr lang="en-US" sz="3200" dirty="0" smtClean="0">
                <a:latin typeface="Calisto MT" panose="02040603050505030304" pitchFamily="18" charset="0"/>
                <a:ea typeface="Cambria" pitchFamily="18" charset="0"/>
              </a:rPr>
              <a:t> </a:t>
            </a:r>
            <a:r>
              <a:rPr lang="en-US" sz="3200" dirty="0">
                <a:latin typeface="Calisto MT" panose="02040603050505030304" pitchFamily="18" charset="0"/>
                <a:ea typeface="Cambria" pitchFamily="18" charset="0"/>
              </a:rPr>
              <a:t>through </a:t>
            </a:r>
            <a:r>
              <a:rPr lang="en-US" sz="3200" dirty="0" smtClean="0">
                <a:latin typeface="Calisto MT" panose="02040603050505030304" pitchFamily="18" charset="0"/>
                <a:ea typeface="Cambria" pitchFamily="18" charset="0"/>
              </a:rPr>
              <a:t>CEO</a:t>
            </a:r>
          </a:p>
          <a:p>
            <a:pPr marL="0" indent="0">
              <a:buNone/>
            </a:pPr>
            <a:endParaRPr lang="en-US" sz="2400" b="1" dirty="0" smtClean="0">
              <a:solidFill>
                <a:srgbClr val="FF3399"/>
              </a:solidFill>
              <a:latin typeface="Calisto MT" panose="02040603050505030304" pitchFamily="18" charset="0"/>
              <a:ea typeface="Cambria" pitchFamily="18" charset="0"/>
            </a:endParaRPr>
          </a:p>
          <a:p>
            <a:pPr marL="987425" indent="-811213">
              <a:buNone/>
            </a:pPr>
            <a:r>
              <a:rPr lang="en-US" sz="2400" b="1" dirty="0" smtClean="0">
                <a:solidFill>
                  <a:srgbClr val="FF3399"/>
                </a:solidFill>
                <a:latin typeface="Calisto MT" panose="02040603050505030304" pitchFamily="18" charset="0"/>
                <a:ea typeface="Cambria" pitchFamily="18" charset="0"/>
              </a:rPr>
              <a:t>NB 1: Publish </a:t>
            </a:r>
            <a:r>
              <a:rPr lang="en-US" sz="2400" b="1" dirty="0">
                <a:solidFill>
                  <a:srgbClr val="FF3399"/>
                </a:solidFill>
                <a:latin typeface="Calisto MT" panose="02040603050505030304" pitchFamily="18" charset="0"/>
                <a:ea typeface="Cambria" pitchFamily="18" charset="0"/>
              </a:rPr>
              <a:t>notification as notification by ECI (notification format as annexed in RO </a:t>
            </a:r>
            <a:r>
              <a:rPr lang="en-US" sz="2400" b="1" dirty="0" smtClean="0">
                <a:solidFill>
                  <a:srgbClr val="FF3399"/>
                </a:solidFill>
                <a:latin typeface="Calisto MT" panose="02040603050505030304" pitchFamily="18" charset="0"/>
                <a:ea typeface="Cambria" pitchFamily="18" charset="0"/>
              </a:rPr>
              <a:t>Handbook)</a:t>
            </a:r>
            <a:endParaRPr lang="en-US" sz="2400" b="1" dirty="0">
              <a:solidFill>
                <a:srgbClr val="FF3399"/>
              </a:solidFill>
              <a:latin typeface="Calisto MT" panose="02040603050505030304" pitchFamily="18" charset="0"/>
              <a:ea typeface="Cambria" pitchFamily="18" charset="0"/>
            </a:endParaRPr>
          </a:p>
          <a:p>
            <a:pPr marL="987425" indent="-811213">
              <a:buNone/>
            </a:pPr>
            <a:r>
              <a:rPr lang="en-US" sz="2400" b="1" dirty="0" smtClean="0">
                <a:solidFill>
                  <a:srgbClr val="FF3399"/>
                </a:solidFill>
                <a:latin typeface="Calisto MT" panose="02040603050505030304" pitchFamily="18" charset="0"/>
                <a:ea typeface="Cambria" pitchFamily="18" charset="0"/>
              </a:rPr>
              <a:t>NB </a:t>
            </a:r>
            <a:r>
              <a:rPr lang="en-US" sz="2400" b="1" dirty="0">
                <a:solidFill>
                  <a:srgbClr val="FF3399"/>
                </a:solidFill>
                <a:latin typeface="Calisto MT" panose="02040603050505030304" pitchFamily="18" charset="0"/>
                <a:ea typeface="Cambria" pitchFamily="18" charset="0"/>
              </a:rPr>
              <a:t>2: Prepare the list even if a case of uncontested election but not necessary to publish in Official </a:t>
            </a:r>
            <a:r>
              <a:rPr lang="en-US" sz="2400" b="1" dirty="0" smtClean="0">
                <a:solidFill>
                  <a:srgbClr val="FF3399"/>
                </a:solidFill>
                <a:latin typeface="Calisto MT" panose="02040603050505030304" pitchFamily="18" charset="0"/>
                <a:ea typeface="Cambria" pitchFamily="18" charset="0"/>
              </a:rPr>
              <a:t>Gazette </a:t>
            </a:r>
            <a:r>
              <a:rPr lang="en-US" sz="2400" b="1" dirty="0" smtClean="0">
                <a:solidFill>
                  <a:srgbClr val="FF0000"/>
                </a:solidFill>
                <a:latin typeface="Calisto MT" panose="02040603050505030304" pitchFamily="18" charset="0"/>
                <a:ea typeface="Cambria" pitchFamily="18" charset="0"/>
              </a:rPr>
              <a:t>(R </a:t>
            </a:r>
            <a:r>
              <a:rPr lang="en-US" sz="2400" b="1" dirty="0" smtClean="0">
                <a:solidFill>
                  <a:srgbClr val="FF0000"/>
                </a:solidFill>
                <a:latin typeface="Calisto MT" panose="02040603050505030304" pitchFamily="18" charset="0"/>
                <a:ea typeface="Cambria" pitchFamily="18" charset="0"/>
              </a:rPr>
              <a:t>11 COER, </a:t>
            </a:r>
            <a:r>
              <a:rPr lang="en-US" sz="2400" b="1" dirty="0" smtClean="0">
                <a:solidFill>
                  <a:srgbClr val="FF0000"/>
                </a:solidFill>
                <a:latin typeface="Calisto MT" panose="02040603050505030304" pitchFamily="18" charset="0"/>
                <a:ea typeface="Cambria" pitchFamily="18" charset="0"/>
              </a:rPr>
              <a:t>1961)</a:t>
            </a:r>
          </a:p>
          <a:p>
            <a:pPr marL="987425" indent="-811213">
              <a:buNone/>
            </a:pPr>
            <a:r>
              <a:rPr lang="en-US" sz="2400" b="1" dirty="0">
                <a:solidFill>
                  <a:srgbClr val="FF3399"/>
                </a:solidFill>
                <a:latin typeface="Calisto MT" panose="02040603050505030304" pitchFamily="18" charset="0"/>
                <a:ea typeface="Cambria" pitchFamily="18" charset="0"/>
              </a:rPr>
              <a:t>NB 3: As per </a:t>
            </a:r>
            <a:r>
              <a:rPr lang="en-US" sz="2400" b="1" dirty="0" smtClean="0">
                <a:solidFill>
                  <a:srgbClr val="FF0000"/>
                </a:solidFill>
                <a:latin typeface="Calisto MT" panose="02040603050505030304" pitchFamily="18" charset="0"/>
                <a:ea typeface="Cambria" pitchFamily="18" charset="0"/>
              </a:rPr>
              <a:t>R 8 , </a:t>
            </a:r>
            <a:r>
              <a:rPr lang="en-US" sz="2400" b="1" dirty="0" smtClean="0">
                <a:solidFill>
                  <a:srgbClr val="FF0000"/>
                </a:solidFill>
                <a:latin typeface="Calisto MT" panose="02040603050505030304" pitchFamily="18" charset="0"/>
                <a:ea typeface="Cambria" pitchFamily="18" charset="0"/>
              </a:rPr>
              <a:t>COER, 1961</a:t>
            </a:r>
            <a:r>
              <a:rPr lang="en-US" sz="2400" b="1" dirty="0">
                <a:solidFill>
                  <a:srgbClr val="FF3399"/>
                </a:solidFill>
                <a:latin typeface="Calisto MT" panose="02040603050505030304" pitchFamily="18" charset="0"/>
                <a:ea typeface="Cambria" pitchFamily="18" charset="0"/>
              </a:rPr>
              <a:t>, candidate may request RO to modify his/her name if it is incorrectly shown or is different from the name by which he/she is popularly known. Such request has to be made before preparation of list in </a:t>
            </a:r>
            <a:r>
              <a:rPr lang="en-US" sz="2400" b="1" dirty="0">
                <a:solidFill>
                  <a:srgbClr val="0070C0"/>
                </a:solidFill>
                <a:latin typeface="Calisto MT" panose="02040603050505030304" pitchFamily="18" charset="0"/>
                <a:ea typeface="Cambria" pitchFamily="18" charset="0"/>
              </a:rPr>
              <a:t>F</a:t>
            </a:r>
            <a:r>
              <a:rPr lang="en-US" sz="2400" b="1" dirty="0" smtClean="0">
                <a:solidFill>
                  <a:srgbClr val="0070C0"/>
                </a:solidFill>
                <a:latin typeface="Calisto MT" panose="02040603050505030304" pitchFamily="18" charset="0"/>
                <a:ea typeface="Cambria" pitchFamily="18" charset="0"/>
              </a:rPr>
              <a:t>orm 7A</a:t>
            </a:r>
            <a:r>
              <a:rPr lang="en-US" sz="2400" b="1" dirty="0" smtClean="0">
                <a:solidFill>
                  <a:srgbClr val="FF0000"/>
                </a:solidFill>
                <a:latin typeface="Calisto MT" panose="02040603050505030304" pitchFamily="18" charset="0"/>
                <a:ea typeface="Cambria" pitchFamily="18" charset="0"/>
              </a:rPr>
              <a:t>. </a:t>
            </a:r>
            <a:r>
              <a:rPr lang="en-US" sz="2400" b="1" dirty="0">
                <a:solidFill>
                  <a:srgbClr val="FF3399"/>
                </a:solidFill>
                <a:latin typeface="Calisto MT" panose="02040603050505030304" pitchFamily="18" charset="0"/>
                <a:ea typeface="Cambria" pitchFamily="18" charset="0"/>
              </a:rPr>
              <a:t>If RO is satisfied that the request is genuine, he shall allow the correction </a:t>
            </a:r>
          </a:p>
        </p:txBody>
      </p:sp>
    </p:spTree>
    <p:extLst>
      <p:ext uri="{BB962C8B-B14F-4D97-AF65-F5344CB8AC3E}">
        <p14:creationId xmlns:p14="http://schemas.microsoft.com/office/powerpoint/2010/main" val="3103096434"/>
      </p:ext>
    </p:extLst>
  </p:cSld>
  <p:clrMapOvr>
    <a:masterClrMapping/>
  </p:clrMapOvr>
  <p:transition spd="slow"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965" y="196771"/>
            <a:ext cx="11447362" cy="984532"/>
          </a:xfrm>
          <a:solidFill>
            <a:schemeClr val="tx2">
              <a:lumMod val="20000"/>
              <a:lumOff val="80000"/>
            </a:schemeClr>
          </a:solidFill>
        </p:spPr>
        <p:txBody>
          <a:bodyPr vert="horz" lIns="91440" tIns="45720" rIns="91440" bIns="45720" rtlCol="0" anchor="ctr">
            <a:noAutofit/>
          </a:bodyPr>
          <a:lstStyle/>
          <a:p>
            <a:pPr lvl="0" algn="ctr"/>
            <a:r>
              <a:rPr lang="en-US" sz="3600" b="1" dirty="0" smtClean="0">
                <a:solidFill>
                  <a:srgbClr val="000000"/>
                </a:solidFill>
                <a:latin typeface="Cambria" pitchFamily="18" charset="0"/>
                <a:ea typeface="Cambria" pitchFamily="18" charset="0"/>
              </a:rPr>
              <a:t> </a:t>
            </a:r>
            <a:endParaRPr lang="en-US" sz="3600" b="1" dirty="0">
              <a:solidFill>
                <a:srgbClr val="000000"/>
              </a:solidFill>
              <a:latin typeface="Cambria" pitchFamily="18" charset="0"/>
              <a:ea typeface="Cambria" pitchFamily="18" charset="0"/>
            </a:endParaRPr>
          </a:p>
        </p:txBody>
      </p:sp>
      <p:sp>
        <p:nvSpPr>
          <p:cNvPr id="4" name="Content Placeholder 3"/>
          <p:cNvSpPr>
            <a:spLocks noGrp="1"/>
          </p:cNvSpPr>
          <p:nvPr>
            <p:ph sz="quarter" idx="1"/>
          </p:nvPr>
        </p:nvSpPr>
        <p:spPr>
          <a:xfrm>
            <a:off x="428264" y="1425141"/>
            <a:ext cx="11401063" cy="4877185"/>
          </a:xfrm>
        </p:spPr>
        <p:txBody>
          <a:bodyPr>
            <a:normAutofit/>
          </a:bodyPr>
          <a:lstStyle/>
          <a:p>
            <a:pPr marL="457200" indent="-457200">
              <a:buFont typeface="+mj-lt"/>
              <a:buAutoNum type="arabicPeriod"/>
            </a:pPr>
            <a:r>
              <a:rPr lang="en-US" sz="2400" b="1" dirty="0" smtClean="0">
                <a:latin typeface="Calisto MT" panose="02040603050505030304" pitchFamily="18" charset="0"/>
                <a:ea typeface="Cambria" pitchFamily="18" charset="0"/>
              </a:rPr>
              <a:t>Generating ETPBS based on </a:t>
            </a:r>
            <a:r>
              <a:rPr lang="en-US" sz="2400" b="1" dirty="0" smtClean="0">
                <a:solidFill>
                  <a:srgbClr val="0070C0"/>
                </a:solidFill>
                <a:latin typeface="Calisto MT" panose="02040603050505030304" pitchFamily="18" charset="0"/>
                <a:ea typeface="Cambria" pitchFamily="18" charset="0"/>
              </a:rPr>
              <a:t>Form 7A </a:t>
            </a:r>
            <a:r>
              <a:rPr lang="en-US" sz="2400" b="1" dirty="0" smtClean="0">
                <a:latin typeface="Calisto MT" panose="02040603050505030304" pitchFamily="18" charset="0"/>
                <a:ea typeface="Cambria" pitchFamily="18" charset="0"/>
              </a:rPr>
              <a:t>for Service Voters</a:t>
            </a:r>
          </a:p>
          <a:p>
            <a:pPr marL="457200" indent="-457200">
              <a:buFont typeface="+mj-lt"/>
              <a:buAutoNum type="arabicPeriod"/>
            </a:pPr>
            <a:r>
              <a:rPr lang="en-US" sz="2400" b="1" dirty="0" smtClean="0">
                <a:latin typeface="Calisto MT" panose="02040603050505030304" pitchFamily="18" charset="0"/>
                <a:ea typeface="Cambria" pitchFamily="18" charset="0"/>
              </a:rPr>
              <a:t>Printing of Ballot Paper and Postal Ballot paper for other categories, is based on candidate details contained in </a:t>
            </a:r>
            <a:r>
              <a:rPr lang="en-US" sz="2400" b="1" dirty="0">
                <a:solidFill>
                  <a:srgbClr val="0070C0"/>
                </a:solidFill>
                <a:latin typeface="Calisto MT" panose="02040603050505030304" pitchFamily="18" charset="0"/>
                <a:ea typeface="Cambria" pitchFamily="18" charset="0"/>
              </a:rPr>
              <a:t>Form 7A</a:t>
            </a:r>
          </a:p>
          <a:p>
            <a:pPr marL="457200" indent="-457200">
              <a:buFont typeface="+mj-lt"/>
              <a:buAutoNum type="arabicPeriod"/>
            </a:pPr>
            <a:r>
              <a:rPr lang="en-US" sz="2400" b="1" dirty="0">
                <a:solidFill>
                  <a:srgbClr val="0070C0"/>
                </a:solidFill>
                <a:latin typeface="Calisto MT" panose="02040603050505030304" pitchFamily="18" charset="0"/>
                <a:ea typeface="Cambria" pitchFamily="18" charset="0"/>
              </a:rPr>
              <a:t>Form 7A </a:t>
            </a:r>
            <a:r>
              <a:rPr lang="en-US" sz="2400" b="1" dirty="0" smtClean="0">
                <a:latin typeface="Calisto MT" panose="02040603050505030304" pitchFamily="18" charset="0"/>
                <a:ea typeface="Cambria" pitchFamily="18" charset="0"/>
              </a:rPr>
              <a:t>becomes the reference document for preparing the declaration of results and certificate of election </a:t>
            </a:r>
          </a:p>
          <a:p>
            <a:pPr marL="457200" indent="-457200">
              <a:buFont typeface="+mj-lt"/>
              <a:buAutoNum type="arabicPeriod"/>
            </a:pPr>
            <a:r>
              <a:rPr lang="en-US" sz="2400" b="1" dirty="0" smtClean="0">
                <a:latin typeface="Calisto MT" panose="02040603050505030304" pitchFamily="18" charset="0"/>
                <a:ea typeface="Cambria" pitchFamily="18" charset="0"/>
              </a:rPr>
              <a:t>It informs all IT Platforms and Apps of the ECI, when reflecting the details of that particular candidate</a:t>
            </a:r>
          </a:p>
          <a:p>
            <a:pPr marL="457200" indent="-457200">
              <a:buFont typeface="+mj-lt"/>
              <a:buAutoNum type="arabicPeriod"/>
            </a:pPr>
            <a:r>
              <a:rPr lang="en-US" sz="2400" b="1" dirty="0" smtClean="0">
                <a:latin typeface="Calisto MT" panose="02040603050505030304" pitchFamily="18" charset="0"/>
                <a:ea typeface="Cambria" pitchFamily="18" charset="0"/>
              </a:rPr>
              <a:t>The address of candidate mentioned in </a:t>
            </a:r>
            <a:r>
              <a:rPr lang="en-US" sz="2400" b="1" dirty="0">
                <a:solidFill>
                  <a:srgbClr val="0070C0"/>
                </a:solidFill>
                <a:latin typeface="Calisto MT" panose="02040603050505030304" pitchFamily="18" charset="0"/>
                <a:ea typeface="Cambria" pitchFamily="18" charset="0"/>
              </a:rPr>
              <a:t>form 7A</a:t>
            </a:r>
            <a:r>
              <a:rPr lang="en-US" sz="2400" b="1" dirty="0" smtClean="0">
                <a:latin typeface="Calisto MT" panose="02040603050505030304" pitchFamily="18" charset="0"/>
                <a:ea typeface="Cambria" pitchFamily="18" charset="0"/>
              </a:rPr>
              <a:t> is used for future communications, e.g., notice regarding election expenditure account etc. </a:t>
            </a:r>
          </a:p>
          <a:p>
            <a:pPr marL="633413" indent="-633413">
              <a:buNone/>
            </a:pPr>
            <a:r>
              <a:rPr lang="en-US" sz="2400" b="1" dirty="0" smtClean="0">
                <a:solidFill>
                  <a:srgbClr val="FF3399"/>
                </a:solidFill>
                <a:latin typeface="Calisto MT" panose="02040603050505030304" pitchFamily="18" charset="0"/>
                <a:ea typeface="Cambria" pitchFamily="18" charset="0"/>
              </a:rPr>
              <a:t>NB: RO should take utmost care to ensure that all details appearing in </a:t>
            </a:r>
            <a:r>
              <a:rPr lang="en-US" sz="2400" b="1" dirty="0">
                <a:solidFill>
                  <a:srgbClr val="0070C0"/>
                </a:solidFill>
                <a:latin typeface="Calisto MT" panose="02040603050505030304" pitchFamily="18" charset="0"/>
                <a:ea typeface="Cambria" pitchFamily="18" charset="0"/>
              </a:rPr>
              <a:t>form 7A </a:t>
            </a:r>
            <a:r>
              <a:rPr lang="en-US" sz="2400" b="1" dirty="0" smtClean="0">
                <a:solidFill>
                  <a:srgbClr val="FF3399"/>
                </a:solidFill>
                <a:latin typeface="Calisto MT" panose="02040603050505030304" pitchFamily="18" charset="0"/>
                <a:ea typeface="Cambria" pitchFamily="18" charset="0"/>
              </a:rPr>
              <a:t>are correct and complete. Errors/mismatch in names/order of </a:t>
            </a:r>
            <a:r>
              <a:rPr lang="en-US" sz="2400" b="1" dirty="0" smtClean="0">
                <a:solidFill>
                  <a:srgbClr val="FF3399"/>
                </a:solidFill>
                <a:latin typeface="Calisto MT" panose="02040603050505030304" pitchFamily="18" charset="0"/>
                <a:ea typeface="Cambria" pitchFamily="18" charset="0"/>
              </a:rPr>
              <a:t>names / symbols/ photograph </a:t>
            </a:r>
            <a:r>
              <a:rPr lang="en-US" sz="2400" b="1" dirty="0" smtClean="0">
                <a:solidFill>
                  <a:srgbClr val="FF3399"/>
                </a:solidFill>
                <a:latin typeface="Calisto MT" panose="02040603050505030304" pitchFamily="18" charset="0"/>
                <a:ea typeface="Cambria" pitchFamily="18" charset="0"/>
              </a:rPr>
              <a:t>of candidates will have serious consequences</a:t>
            </a:r>
          </a:p>
          <a:p>
            <a:pPr marL="457200" indent="-457200">
              <a:buFont typeface="+mj-lt"/>
              <a:buAutoNum type="arabicPeriod"/>
            </a:pPr>
            <a:endParaRPr lang="en-US" sz="2400" b="1" dirty="0" smtClean="0">
              <a:latin typeface="Calisto MT" panose="02040603050505030304" pitchFamily="18" charset="0"/>
              <a:ea typeface="Cambria" pitchFamily="18" charset="0"/>
            </a:endParaRPr>
          </a:p>
          <a:p>
            <a:pPr marL="457200" indent="-457200">
              <a:buFont typeface="+mj-lt"/>
              <a:buAutoNum type="arabicPeriod"/>
            </a:pPr>
            <a:endParaRPr lang="en-US" sz="2400" b="1" dirty="0">
              <a:latin typeface="Calisto MT" panose="02040603050505030304" pitchFamily="18" charset="0"/>
              <a:ea typeface="Cambria" pitchFamily="18" charset="0"/>
            </a:endParaRPr>
          </a:p>
        </p:txBody>
      </p:sp>
      <p:sp>
        <p:nvSpPr>
          <p:cNvPr id="3" name="Rectangle 2"/>
          <p:cNvSpPr/>
          <p:nvPr/>
        </p:nvSpPr>
        <p:spPr>
          <a:xfrm>
            <a:off x="590843" y="333726"/>
            <a:ext cx="11075904" cy="523220"/>
          </a:xfrm>
          <a:prstGeom prst="rect">
            <a:avLst/>
          </a:prstGeom>
        </p:spPr>
        <p:txBody>
          <a:bodyPr wrap="square">
            <a:spAutoFit/>
          </a:bodyPr>
          <a:lstStyle/>
          <a:p>
            <a:r>
              <a:rPr lang="en-US" sz="2800" b="1" dirty="0" smtClean="0">
                <a:solidFill>
                  <a:srgbClr val="000000"/>
                </a:solidFill>
                <a:latin typeface="Cambria" pitchFamily="18" charset="0"/>
                <a:ea typeface="Cambria" pitchFamily="18" charset="0"/>
              </a:rPr>
              <a:t>Importance of </a:t>
            </a:r>
            <a:r>
              <a:rPr lang="en-US" sz="2800" b="1" dirty="0" smtClean="0">
                <a:solidFill>
                  <a:srgbClr val="0070C0"/>
                </a:solidFill>
                <a:latin typeface="Cambria" pitchFamily="18" charset="0"/>
                <a:ea typeface="Cambria" pitchFamily="18" charset="0"/>
              </a:rPr>
              <a:t>Form 7A</a:t>
            </a:r>
            <a:r>
              <a:rPr lang="en-US" sz="2800" b="1" dirty="0" smtClean="0">
                <a:solidFill>
                  <a:srgbClr val="000000"/>
                </a:solidFill>
                <a:latin typeface="Cambria" pitchFamily="18" charset="0"/>
                <a:ea typeface="Cambria" pitchFamily="18" charset="0"/>
              </a:rPr>
              <a:t> for subsequent electoral steps - listing </a:t>
            </a:r>
            <a:endParaRPr lang="en-IN" sz="2800" dirty="0"/>
          </a:p>
        </p:txBody>
      </p:sp>
    </p:spTree>
    <p:extLst>
      <p:ext uri="{BB962C8B-B14F-4D97-AF65-F5344CB8AC3E}">
        <p14:creationId xmlns:p14="http://schemas.microsoft.com/office/powerpoint/2010/main" val="2113303335"/>
      </p:ext>
    </p:extLst>
  </p:cSld>
  <p:clrMapOvr>
    <a:masterClrMapping/>
  </p:clrMapOvr>
  <p:transition spd="slow"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241" y="185194"/>
            <a:ext cx="11412638" cy="667735"/>
          </a:xfrm>
          <a:solidFill>
            <a:schemeClr val="accent4">
              <a:lumMod val="40000"/>
              <a:lumOff val="60000"/>
            </a:schemeClr>
          </a:solidFill>
        </p:spPr>
        <p:txBody>
          <a:bodyPr vert="horz" lIns="91440" tIns="45720" rIns="91440" bIns="45720" rtlCol="0" anchor="ctr">
            <a:noAutofit/>
          </a:bodyPr>
          <a:lstStyle/>
          <a:p>
            <a:pPr lvl="0"/>
            <a:r>
              <a:rPr lang="en-US" sz="4400" b="1" i="1" dirty="0" smtClean="0">
                <a:solidFill>
                  <a:srgbClr val="000000"/>
                </a:solidFill>
                <a:latin typeface="Tekton Pro" panose="020F0603020208020904" pitchFamily="34" charset="0"/>
              </a:rPr>
              <a:t>Sample questions on withdrawal of candidature</a:t>
            </a:r>
            <a:endParaRPr lang="en-US" sz="4400" b="1" dirty="0">
              <a:solidFill>
                <a:srgbClr val="000000"/>
              </a:solidFill>
              <a:latin typeface="Baskerville Old Face" pitchFamily="18" charset="0"/>
            </a:endParaRPr>
          </a:p>
        </p:txBody>
      </p:sp>
      <p:sp>
        <p:nvSpPr>
          <p:cNvPr id="4" name="Content Placeholder 3"/>
          <p:cNvSpPr>
            <a:spLocks noGrp="1"/>
          </p:cNvSpPr>
          <p:nvPr>
            <p:ph sz="quarter" idx="1"/>
          </p:nvPr>
        </p:nvSpPr>
        <p:spPr>
          <a:xfrm>
            <a:off x="312516" y="1035839"/>
            <a:ext cx="11609408" cy="2756232"/>
          </a:xfrm>
        </p:spPr>
        <p:txBody>
          <a:bodyPr>
            <a:normAutofit/>
          </a:bodyPr>
          <a:lstStyle/>
          <a:p>
            <a:pPr lvl="0"/>
            <a:r>
              <a:rPr lang="en-US" b="1" dirty="0">
                <a:latin typeface="Calisto MT" panose="02040603050505030304" pitchFamily="18" charset="0"/>
                <a:ea typeface="Cambria" pitchFamily="18" charset="0"/>
              </a:rPr>
              <a:t>Milan Raj</a:t>
            </a:r>
            <a:r>
              <a:rPr lang="en-US" dirty="0">
                <a:latin typeface="Calisto MT" panose="02040603050505030304" pitchFamily="18" charset="0"/>
                <a:ea typeface="Cambria" pitchFamily="18" charset="0"/>
              </a:rPr>
              <a:t>, President of different NGOs &amp; Leader of his community is a candidate of a registered political party in </a:t>
            </a:r>
            <a:r>
              <a:rPr lang="en-US" dirty="0" err="1">
                <a:latin typeface="Calisto MT" panose="02040603050505030304" pitchFamily="18" charset="0"/>
                <a:ea typeface="Cambria" pitchFamily="18" charset="0"/>
              </a:rPr>
              <a:t>Faridpur</a:t>
            </a:r>
            <a:r>
              <a:rPr lang="en-US" dirty="0">
                <a:latin typeface="Calisto MT" panose="02040603050505030304" pitchFamily="18" charset="0"/>
                <a:ea typeface="Cambria" pitchFamily="18" charset="0"/>
              </a:rPr>
              <a:t> assembly constituency.</a:t>
            </a:r>
          </a:p>
          <a:p>
            <a:pPr lvl="0"/>
            <a:r>
              <a:rPr lang="en-US" b="1" dirty="0">
                <a:latin typeface="Calisto MT" panose="02040603050505030304" pitchFamily="18" charset="0"/>
                <a:ea typeface="Cambria" pitchFamily="18" charset="0"/>
              </a:rPr>
              <a:t>Neeta </a:t>
            </a:r>
            <a:r>
              <a:rPr lang="en-US" b="1" dirty="0" err="1">
                <a:latin typeface="Calisto MT" panose="02040603050505030304" pitchFamily="18" charset="0"/>
                <a:ea typeface="Cambria" pitchFamily="18" charset="0"/>
              </a:rPr>
              <a:t>Pahva</a:t>
            </a:r>
            <a:r>
              <a:rPr lang="en-US" dirty="0">
                <a:latin typeface="Calisto MT" panose="02040603050505030304" pitchFamily="18" charset="0"/>
                <a:ea typeface="Cambria" pitchFamily="18" charset="0"/>
              </a:rPr>
              <a:t>, an advocate by profession, is a candidate of a recognized political party (state) in the same constituency.</a:t>
            </a:r>
          </a:p>
          <a:p>
            <a:pPr lvl="0"/>
            <a:r>
              <a:rPr lang="en-US" dirty="0">
                <a:latin typeface="Calisto MT" panose="02040603050505030304" pitchFamily="18" charset="0"/>
                <a:ea typeface="Cambria" pitchFamily="18" charset="0"/>
              </a:rPr>
              <a:t>They are </a:t>
            </a:r>
            <a:r>
              <a:rPr lang="en-US" dirty="0" smtClean="0">
                <a:latin typeface="Calisto MT" panose="02040603050505030304" pitchFamily="18" charset="0"/>
                <a:ea typeface="Cambria" pitchFamily="18" charset="0"/>
              </a:rPr>
              <a:t>distant </a:t>
            </a:r>
            <a:r>
              <a:rPr lang="en-US" dirty="0">
                <a:latin typeface="Calisto MT" panose="02040603050505030304" pitchFamily="18" charset="0"/>
                <a:ea typeface="Cambria" pitchFamily="18" charset="0"/>
              </a:rPr>
              <a:t>relatives but some long pending social issues are there between the respective families.</a:t>
            </a:r>
          </a:p>
        </p:txBody>
      </p:sp>
      <p:graphicFrame>
        <p:nvGraphicFramePr>
          <p:cNvPr id="3" name="Table 2"/>
          <p:cNvGraphicFramePr>
            <a:graphicFrameLocks noGrp="1"/>
          </p:cNvGraphicFramePr>
          <p:nvPr>
            <p:extLst>
              <p:ext uri="{D42A27DB-BD31-4B8C-83A1-F6EECF244321}">
                <p14:modId xmlns:p14="http://schemas.microsoft.com/office/powerpoint/2010/main" val="896085350"/>
              </p:ext>
            </p:extLst>
          </p:nvPr>
        </p:nvGraphicFramePr>
        <p:xfrm>
          <a:off x="729204" y="4078592"/>
          <a:ext cx="10949652" cy="2291080"/>
        </p:xfrm>
        <a:graphic>
          <a:graphicData uri="http://schemas.openxmlformats.org/drawingml/2006/table">
            <a:tbl>
              <a:tblPr firstRow="1" bandRow="1">
                <a:tableStyleId>{5C22544A-7EE6-4342-B048-85BDC9FD1C3A}</a:tableStyleId>
              </a:tblPr>
              <a:tblGrid>
                <a:gridCol w="5474826">
                  <a:extLst>
                    <a:ext uri="{9D8B030D-6E8A-4147-A177-3AD203B41FA5}">
                      <a16:colId xmlns:a16="http://schemas.microsoft.com/office/drawing/2014/main" val="20000"/>
                    </a:ext>
                  </a:extLst>
                </a:gridCol>
                <a:gridCol w="5474826">
                  <a:extLst>
                    <a:ext uri="{9D8B030D-6E8A-4147-A177-3AD203B41FA5}">
                      <a16:colId xmlns:a16="http://schemas.microsoft.com/office/drawing/2014/main" val="20001"/>
                    </a:ext>
                  </a:extLst>
                </a:gridCol>
              </a:tblGrid>
              <a:tr h="370840">
                <a:tc>
                  <a:txBody>
                    <a:bodyPr/>
                    <a:lstStyle/>
                    <a:p>
                      <a:pPr algn="ctr"/>
                      <a:endParaRPr lang="en-US" b="1" dirty="0">
                        <a:solidFill>
                          <a:schemeClr val="tx1"/>
                        </a:solidFill>
                        <a:latin typeface="Calisto MT" panose="0204060305050503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b="1" dirty="0">
                        <a:solidFill>
                          <a:schemeClr val="tx1"/>
                        </a:solidFill>
                        <a:latin typeface="Calisto MT" panose="0204060305050503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lang="en-US" b="1" dirty="0">
                          <a:latin typeface="Calisto MT" panose="02040603050505030304" pitchFamily="18" charset="0"/>
                          <a:ea typeface="Cambria" pitchFamily="18" charset="0"/>
                          <a:cs typeface="Times New Roman" panose="02020603050405020304" pitchFamily="18" charset="0"/>
                        </a:rPr>
                        <a:t>Last date of nomination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a:latin typeface="Calisto MT" panose="02040603050505030304" pitchFamily="18" charset="0"/>
                          <a:ea typeface="Cambria" pitchFamily="18" charset="0"/>
                          <a:cs typeface="Times New Roman" panose="02020603050405020304" pitchFamily="18" charset="0"/>
                        </a:rPr>
                        <a:t>10</a:t>
                      </a:r>
                      <a:r>
                        <a:rPr lang="en-US" b="1" baseline="0" dirty="0">
                          <a:latin typeface="Calisto MT" panose="02040603050505030304" pitchFamily="18" charset="0"/>
                          <a:ea typeface="Cambria" pitchFamily="18" charset="0"/>
                          <a:cs typeface="Times New Roman" panose="02020603050405020304" pitchFamily="18" charset="0"/>
                        </a:rPr>
                        <a:t> November</a:t>
                      </a:r>
                      <a:endParaRPr lang="en-US" b="1" dirty="0">
                        <a:latin typeface="Calisto MT" panose="02040603050505030304" pitchFamily="18" charset="0"/>
                        <a:ea typeface="Cambria" pitchFamily="18" charset="0"/>
                        <a:cs typeface="Times New Roman" panose="02020603050405020304" pitchFamily="18" charset="0"/>
                      </a:endParaRPr>
                    </a:p>
                    <a:p>
                      <a:pPr algn="ctr"/>
                      <a:endParaRPr lang="en-US" b="1" dirty="0">
                        <a:latin typeface="Calisto MT" panose="02040603050505030304" pitchFamily="18" charset="0"/>
                        <a:ea typeface="Cambria"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lang="en-US" b="1">
                          <a:latin typeface="Calisto MT" panose="02040603050505030304" pitchFamily="18" charset="0"/>
                          <a:ea typeface="Cambria" pitchFamily="18" charset="0"/>
                          <a:cs typeface="Times New Roman" panose="02020603050405020304" pitchFamily="18" charset="0"/>
                        </a:rPr>
                        <a:t>Scrutiny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a:latin typeface="Calisto MT" panose="02040603050505030304" pitchFamily="18" charset="0"/>
                          <a:ea typeface="Cambria" pitchFamily="18" charset="0"/>
                          <a:cs typeface="Times New Roman" panose="02020603050405020304" pitchFamily="18" charset="0"/>
                        </a:rPr>
                        <a:t>11</a:t>
                      </a:r>
                      <a:r>
                        <a:rPr lang="en-US" b="1" baseline="0" dirty="0">
                          <a:latin typeface="Calisto MT" panose="02040603050505030304" pitchFamily="18" charset="0"/>
                          <a:ea typeface="Cambria" pitchFamily="18" charset="0"/>
                          <a:cs typeface="Times New Roman" panose="02020603050405020304" pitchFamily="18" charset="0"/>
                        </a:rPr>
                        <a:t> November</a:t>
                      </a:r>
                      <a:r>
                        <a:rPr lang="en-US" b="1" dirty="0">
                          <a:latin typeface="Calisto MT" panose="02040603050505030304" pitchFamily="18" charset="0"/>
                          <a:ea typeface="Cambria" pitchFamily="18" charset="0"/>
                          <a:cs typeface="Times New Roman" panose="02020603050405020304" pitchFamily="18" charset="0"/>
                        </a:rPr>
                        <a:t> 11.00</a:t>
                      </a:r>
                      <a:r>
                        <a:rPr lang="en-US" b="1" baseline="0" dirty="0">
                          <a:latin typeface="Calisto MT" panose="02040603050505030304" pitchFamily="18" charset="0"/>
                          <a:ea typeface="Cambria" pitchFamily="18" charset="0"/>
                          <a:cs typeface="Times New Roman" panose="02020603050405020304" pitchFamily="18" charset="0"/>
                        </a:rPr>
                        <a:t> AM at R.O.’s office</a:t>
                      </a:r>
                    </a:p>
                    <a:p>
                      <a:pPr algn="ctr"/>
                      <a:endParaRPr lang="en-US" b="1" dirty="0">
                        <a:latin typeface="Calisto MT" panose="02040603050505030304" pitchFamily="18" charset="0"/>
                        <a:ea typeface="Cambria"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ctr"/>
                      <a:r>
                        <a:rPr lang="en-US" b="1">
                          <a:latin typeface="Calisto MT" panose="02040603050505030304" pitchFamily="18" charset="0"/>
                          <a:ea typeface="Cambria" pitchFamily="18" charset="0"/>
                          <a:cs typeface="Times New Roman" panose="02020603050405020304" pitchFamily="18" charset="0"/>
                        </a:rPr>
                        <a:t>Last date of withdrawal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a:latin typeface="Calisto MT" panose="02040603050505030304" pitchFamily="18" charset="0"/>
                          <a:ea typeface="Cambria" pitchFamily="18" charset="0"/>
                          <a:cs typeface="Times New Roman" panose="02020603050405020304" pitchFamily="18" charset="0"/>
                        </a:rPr>
                        <a:t>13th</a:t>
                      </a:r>
                      <a:r>
                        <a:rPr lang="en-US" b="1" baseline="0" dirty="0">
                          <a:latin typeface="Calisto MT" panose="02040603050505030304" pitchFamily="18" charset="0"/>
                          <a:ea typeface="Cambria" pitchFamily="18" charset="0"/>
                          <a:cs typeface="Times New Roman" panose="02020603050405020304" pitchFamily="18" charset="0"/>
                        </a:rPr>
                        <a:t> November</a:t>
                      </a:r>
                      <a:r>
                        <a:rPr lang="en-US" b="1" dirty="0">
                          <a:latin typeface="Calisto MT" panose="02040603050505030304" pitchFamily="18" charset="0"/>
                          <a:ea typeface="Cambria" pitchFamily="18" charset="0"/>
                          <a:cs typeface="Times New Roman" panose="02020603050405020304" pitchFamily="18" charset="0"/>
                        </a:rPr>
                        <a:t> not later than 3.00 PM</a:t>
                      </a:r>
                    </a:p>
                    <a:p>
                      <a:pPr algn="ctr"/>
                      <a:endParaRPr lang="en-US" b="1" dirty="0">
                        <a:latin typeface="Calisto MT" panose="02040603050505030304" pitchFamily="18" charset="0"/>
                        <a:ea typeface="Cambria"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49336502"/>
              </p:ext>
            </p:extLst>
          </p:nvPr>
        </p:nvGraphicFramePr>
        <p:xfrm>
          <a:off x="2140030" y="3580497"/>
          <a:ext cx="8128000" cy="39624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0000"/>
                    </a:ext>
                  </a:extLst>
                </a:gridCol>
              </a:tblGrid>
              <a:tr h="370840">
                <a:tc>
                  <a:txBody>
                    <a:bodyPr/>
                    <a:lstStyle/>
                    <a:p>
                      <a:pPr algn="ctr"/>
                      <a:r>
                        <a:rPr lang="en-US" sz="2000" b="1" dirty="0">
                          <a:solidFill>
                            <a:schemeClr val="tx1"/>
                          </a:solidFill>
                          <a:latin typeface="Cambria" pitchFamily="18" charset="0"/>
                          <a:ea typeface="Cambria" pitchFamily="18" charset="0"/>
                          <a:cs typeface="Times New Roman" panose="02020603050405020304" pitchFamily="18" charset="0"/>
                        </a:rPr>
                        <a:t>The</a:t>
                      </a:r>
                      <a:r>
                        <a:rPr lang="en-US" sz="2000" b="1" baseline="0" dirty="0">
                          <a:solidFill>
                            <a:schemeClr val="tx1"/>
                          </a:solidFill>
                          <a:latin typeface="Cambria" pitchFamily="18" charset="0"/>
                          <a:ea typeface="Cambria" pitchFamily="18" charset="0"/>
                          <a:cs typeface="Times New Roman" panose="02020603050405020304" pitchFamily="18" charset="0"/>
                        </a:rPr>
                        <a:t> Election program is like </a:t>
                      </a:r>
                      <a:r>
                        <a:rPr lang="en-US" sz="2000" b="1" baseline="0" dirty="0" smtClean="0">
                          <a:solidFill>
                            <a:schemeClr val="tx1"/>
                          </a:solidFill>
                          <a:latin typeface="Cambria" pitchFamily="18" charset="0"/>
                          <a:ea typeface="Cambria" pitchFamily="18" charset="0"/>
                          <a:cs typeface="Times New Roman" panose="02020603050405020304" pitchFamily="18" charset="0"/>
                        </a:rPr>
                        <a:t>this:</a:t>
                      </a:r>
                      <a:endParaRPr lang="en-US" sz="2000" b="1" dirty="0">
                        <a:solidFill>
                          <a:schemeClr val="tx1"/>
                        </a:solidFill>
                        <a:latin typeface="Cambria" pitchFamily="18" charset="0"/>
                        <a:ea typeface="Cambria" pitchFamily="18" charset="0"/>
                        <a:cs typeface="Times New Roman" panose="02020603050405020304" pitchFamily="18" charset="0"/>
                      </a:endParaRPr>
                    </a:p>
                  </a:txBody>
                  <a:tcPr>
                    <a:noFill/>
                  </a:tcPr>
                </a:tc>
                <a:extLst>
                  <a:ext uri="{0D108BD9-81ED-4DB2-BD59-A6C34878D82A}">
                    <a16:rowId xmlns:a16="http://schemas.microsoft.com/office/drawing/2014/main" val="10000"/>
                  </a:ext>
                </a:extLst>
              </a:tr>
            </a:tbl>
          </a:graphicData>
        </a:graphic>
      </p:graphicFrame>
      <p:sp>
        <p:nvSpPr>
          <p:cNvPr id="7" name="Rectangle 6"/>
          <p:cNvSpPr/>
          <p:nvPr/>
        </p:nvSpPr>
        <p:spPr>
          <a:xfrm>
            <a:off x="10617347" y="6369672"/>
            <a:ext cx="1061509" cy="369332"/>
          </a:xfrm>
          <a:prstGeom prst="rect">
            <a:avLst/>
          </a:prstGeom>
        </p:spPr>
        <p:txBody>
          <a:bodyPr wrap="none">
            <a:spAutoFit/>
          </a:bodyPr>
          <a:lstStyle/>
          <a:p>
            <a:r>
              <a:rPr lang="en-US" b="1" dirty="0" err="1" smtClean="0">
                <a:solidFill>
                  <a:schemeClr val="tx1">
                    <a:lumMod val="95000"/>
                    <a:lumOff val="5000"/>
                  </a:schemeClr>
                </a:solidFill>
                <a:latin typeface="Calisto MT" panose="02040603050505030304" pitchFamily="18" charset="0"/>
                <a:ea typeface="Cambria" pitchFamily="18" charset="0"/>
              </a:rPr>
              <a:t>Contd</a:t>
            </a:r>
            <a:r>
              <a:rPr lang="en-US" b="1" dirty="0" smtClean="0">
                <a:solidFill>
                  <a:schemeClr val="tx1">
                    <a:lumMod val="95000"/>
                    <a:lumOff val="5000"/>
                  </a:schemeClr>
                </a:solidFill>
                <a:latin typeface="Calisto MT" panose="02040603050505030304" pitchFamily="18" charset="0"/>
                <a:ea typeface="Cambria" pitchFamily="18" charset="0"/>
              </a:rPr>
              <a:t>…</a:t>
            </a:r>
            <a:endParaRPr lang="en-IN" dirty="0"/>
          </a:p>
        </p:txBody>
      </p:sp>
    </p:spTree>
    <p:extLst>
      <p:ext uri="{BB962C8B-B14F-4D97-AF65-F5344CB8AC3E}">
        <p14:creationId xmlns:p14="http://schemas.microsoft.com/office/powerpoint/2010/main" val="817419987"/>
      </p:ext>
    </p:extLst>
  </p:cSld>
  <p:clrMapOvr>
    <a:masterClrMapping/>
  </p:clrMapOvr>
  <p:transition spd="slow"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091" y="243068"/>
            <a:ext cx="11667281" cy="608858"/>
          </a:xfrm>
          <a:noFill/>
        </p:spPr>
        <p:txBody>
          <a:bodyPr vert="horz" lIns="91440" tIns="45720" rIns="91440" bIns="45720" rtlCol="0" anchor="ctr">
            <a:noAutofit/>
          </a:bodyPr>
          <a:lstStyle/>
          <a:p>
            <a:pPr lvl="0" algn="ctr"/>
            <a:r>
              <a:rPr lang="en-US" sz="3600" b="1" i="1" dirty="0">
                <a:solidFill>
                  <a:srgbClr val="000000"/>
                </a:solidFill>
                <a:latin typeface="Tekton Pro" panose="020F0603020208020904" pitchFamily="34" charset="0"/>
              </a:rPr>
              <a:t>Sample questions on withdrawal of </a:t>
            </a:r>
            <a:r>
              <a:rPr lang="en-US" sz="3600" b="1" i="1" dirty="0" smtClean="0">
                <a:solidFill>
                  <a:srgbClr val="000000"/>
                </a:solidFill>
                <a:latin typeface="Tekton Pro" panose="020F0603020208020904" pitchFamily="34" charset="0"/>
              </a:rPr>
              <a:t>candidature – contd.</a:t>
            </a:r>
            <a:endParaRPr lang="en-US" sz="1800" b="1" dirty="0">
              <a:solidFill>
                <a:srgbClr val="000000"/>
              </a:solidFill>
              <a:latin typeface="Baskerville Old Face" pitchFamily="18" charset="0"/>
            </a:endParaRPr>
          </a:p>
        </p:txBody>
      </p:sp>
      <p:sp>
        <p:nvSpPr>
          <p:cNvPr id="4" name="Content Placeholder 3"/>
          <p:cNvSpPr>
            <a:spLocks noGrp="1"/>
          </p:cNvSpPr>
          <p:nvPr>
            <p:ph sz="quarter" idx="1"/>
          </p:nvPr>
        </p:nvSpPr>
        <p:spPr>
          <a:xfrm>
            <a:off x="300941" y="1062734"/>
            <a:ext cx="11609407" cy="5445642"/>
          </a:xfrm>
        </p:spPr>
        <p:txBody>
          <a:bodyPr>
            <a:noAutofit/>
          </a:bodyPr>
          <a:lstStyle/>
          <a:p>
            <a:pPr lvl="0"/>
            <a:r>
              <a:rPr lang="en-US" sz="2800" dirty="0">
                <a:latin typeface="Calisto MT" panose="02040603050505030304" pitchFamily="18" charset="0"/>
                <a:ea typeface="Cambria" pitchFamily="18" charset="0"/>
              </a:rPr>
              <a:t>On the date fixed for the scrutiny, RO starts scrutiny of the nomination papers one by one. Process was going smoothly as there were nominations of only recognized parties and non-recognized parties. There was no independent candidate.</a:t>
            </a:r>
          </a:p>
          <a:p>
            <a:pPr lvl="0"/>
            <a:r>
              <a:rPr lang="en-US" sz="2800" dirty="0">
                <a:latin typeface="Calisto MT" panose="02040603050505030304" pitchFamily="18" charset="0"/>
                <a:ea typeface="Cambria" pitchFamily="18" charset="0"/>
              </a:rPr>
              <a:t>As RO starts scrutinizing the nomination of</a:t>
            </a:r>
            <a:r>
              <a:rPr lang="en-US" sz="2800" b="1" dirty="0">
                <a:latin typeface="Calisto MT" panose="02040603050505030304" pitchFamily="18" charset="0"/>
                <a:ea typeface="Cambria" pitchFamily="18" charset="0"/>
              </a:rPr>
              <a:t> Neeta </a:t>
            </a:r>
            <a:r>
              <a:rPr lang="en-US" sz="2800" b="1" dirty="0" err="1">
                <a:latin typeface="Calisto MT" panose="02040603050505030304" pitchFamily="18" charset="0"/>
                <a:ea typeface="Cambria" pitchFamily="18" charset="0"/>
              </a:rPr>
              <a:t>Pahva</a:t>
            </a:r>
            <a:r>
              <a:rPr lang="en-US" sz="2800" b="1" dirty="0">
                <a:latin typeface="Calisto MT" panose="02040603050505030304" pitchFamily="18" charset="0"/>
                <a:ea typeface="Cambria" pitchFamily="18" charset="0"/>
              </a:rPr>
              <a:t>, Milan Raj</a:t>
            </a:r>
            <a:r>
              <a:rPr lang="en-US" sz="2800" dirty="0">
                <a:latin typeface="Calisto MT" panose="02040603050505030304" pitchFamily="18" charset="0"/>
                <a:ea typeface="Cambria" pitchFamily="18" charset="0"/>
              </a:rPr>
              <a:t> challenged the candidature by raising objection.</a:t>
            </a:r>
          </a:p>
          <a:p>
            <a:pPr lvl="0"/>
            <a:r>
              <a:rPr lang="en-US" sz="2800" b="1" dirty="0">
                <a:latin typeface="Calisto MT" panose="02040603050505030304" pitchFamily="18" charset="0"/>
                <a:ea typeface="Cambria" pitchFamily="18" charset="0"/>
              </a:rPr>
              <a:t>Neeta </a:t>
            </a:r>
            <a:r>
              <a:rPr lang="en-US" sz="2800" b="1" dirty="0" err="1">
                <a:latin typeface="Calisto MT" panose="02040603050505030304" pitchFamily="18" charset="0"/>
                <a:ea typeface="Cambria" pitchFamily="18" charset="0"/>
              </a:rPr>
              <a:t>Pahva</a:t>
            </a:r>
            <a:r>
              <a:rPr lang="en-US" sz="2800" b="1" dirty="0">
                <a:latin typeface="Calisto MT" panose="02040603050505030304" pitchFamily="18" charset="0"/>
                <a:ea typeface="Cambria" pitchFamily="18" charset="0"/>
              </a:rPr>
              <a:t> </a:t>
            </a:r>
            <a:r>
              <a:rPr lang="en-US" sz="2800" dirty="0">
                <a:latin typeface="Calisto MT" panose="02040603050505030304" pitchFamily="18" charset="0"/>
                <a:ea typeface="Cambria" pitchFamily="18" charset="0"/>
              </a:rPr>
              <a:t>also raises her objection against the nomination of </a:t>
            </a:r>
            <a:r>
              <a:rPr lang="en-US" sz="2800" b="1" dirty="0">
                <a:latin typeface="Calisto MT" panose="02040603050505030304" pitchFamily="18" charset="0"/>
                <a:ea typeface="Cambria" pitchFamily="18" charset="0"/>
              </a:rPr>
              <a:t>Milan Raj</a:t>
            </a:r>
            <a:endParaRPr lang="en-US" sz="2800" dirty="0">
              <a:latin typeface="Calisto MT" panose="02040603050505030304" pitchFamily="18" charset="0"/>
              <a:ea typeface="Cambria" pitchFamily="18" charset="0"/>
            </a:endParaRPr>
          </a:p>
          <a:p>
            <a:pPr lvl="0"/>
            <a:r>
              <a:rPr lang="en-US" sz="2800" dirty="0">
                <a:latin typeface="Calisto MT" panose="02040603050505030304" pitchFamily="18" charset="0"/>
                <a:ea typeface="Cambria" pitchFamily="18" charset="0"/>
              </a:rPr>
              <a:t>Both the candidates apply for the adjournment to rebut the objection raised against them.</a:t>
            </a:r>
          </a:p>
          <a:p>
            <a:pPr lvl="0"/>
            <a:r>
              <a:rPr lang="en-US" sz="2800" dirty="0">
                <a:latin typeface="Calisto MT" panose="02040603050505030304" pitchFamily="18" charset="0"/>
                <a:ea typeface="Cambria" pitchFamily="18" charset="0"/>
              </a:rPr>
              <a:t>RO adjourns the hearing on the following day, which was a working day.</a:t>
            </a:r>
          </a:p>
        </p:txBody>
      </p:sp>
      <p:sp>
        <p:nvSpPr>
          <p:cNvPr id="5" name="Rectangle 4"/>
          <p:cNvSpPr/>
          <p:nvPr/>
        </p:nvSpPr>
        <p:spPr>
          <a:xfrm>
            <a:off x="10571852" y="6260068"/>
            <a:ext cx="1061509" cy="369332"/>
          </a:xfrm>
          <a:prstGeom prst="rect">
            <a:avLst/>
          </a:prstGeom>
        </p:spPr>
        <p:txBody>
          <a:bodyPr wrap="none">
            <a:spAutoFit/>
          </a:bodyPr>
          <a:lstStyle/>
          <a:p>
            <a:r>
              <a:rPr lang="en-US" b="1" dirty="0" err="1" smtClean="0">
                <a:solidFill>
                  <a:schemeClr val="tx1">
                    <a:lumMod val="95000"/>
                    <a:lumOff val="5000"/>
                  </a:schemeClr>
                </a:solidFill>
                <a:latin typeface="Calisto MT" panose="02040603050505030304" pitchFamily="18" charset="0"/>
                <a:ea typeface="Cambria" pitchFamily="18" charset="0"/>
              </a:rPr>
              <a:t>Contd</a:t>
            </a:r>
            <a:r>
              <a:rPr lang="en-US" b="1" dirty="0" smtClean="0">
                <a:solidFill>
                  <a:schemeClr val="tx1">
                    <a:lumMod val="95000"/>
                    <a:lumOff val="5000"/>
                  </a:schemeClr>
                </a:solidFill>
                <a:latin typeface="Calisto MT" panose="02040603050505030304" pitchFamily="18" charset="0"/>
                <a:ea typeface="Cambria" pitchFamily="18" charset="0"/>
              </a:rPr>
              <a:t>…</a:t>
            </a:r>
            <a:endParaRPr lang="en-IN" dirty="0"/>
          </a:p>
        </p:txBody>
      </p:sp>
    </p:spTree>
    <p:extLst>
      <p:ext uri="{BB962C8B-B14F-4D97-AF65-F5344CB8AC3E}">
        <p14:creationId xmlns:p14="http://schemas.microsoft.com/office/powerpoint/2010/main" val="3152586220"/>
      </p:ext>
    </p:extLst>
  </p:cSld>
  <p:clrMapOvr>
    <a:masterClrMapping/>
  </p:clrMapOvr>
  <p:transition spd="slow"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539" y="196769"/>
            <a:ext cx="11424213" cy="763929"/>
          </a:xfrm>
          <a:noFill/>
        </p:spPr>
        <p:txBody>
          <a:bodyPr vert="horz" lIns="91440" tIns="45720" rIns="91440" bIns="45720" rtlCol="0" anchor="ctr">
            <a:noAutofit/>
          </a:bodyPr>
          <a:lstStyle/>
          <a:p>
            <a:pPr lvl="0" algn="ctr"/>
            <a:r>
              <a:rPr lang="en-US" sz="3600" b="1" i="1" dirty="0">
                <a:solidFill>
                  <a:srgbClr val="000000"/>
                </a:solidFill>
                <a:latin typeface="Tekton Pro" panose="020F0603020208020904" pitchFamily="34" charset="0"/>
              </a:rPr>
              <a:t>Sample questions on withdrawal of </a:t>
            </a:r>
            <a:r>
              <a:rPr lang="en-US" sz="3600" b="1" i="1" dirty="0" smtClean="0">
                <a:solidFill>
                  <a:srgbClr val="000000"/>
                </a:solidFill>
                <a:latin typeface="Tekton Pro" panose="020F0603020208020904" pitchFamily="34" charset="0"/>
              </a:rPr>
              <a:t>candidature</a:t>
            </a:r>
            <a:r>
              <a:rPr lang="en-US" sz="1800" b="1" dirty="0">
                <a:solidFill>
                  <a:srgbClr val="000000"/>
                </a:solidFill>
                <a:latin typeface="Baskerville Old Face" pitchFamily="18" charset="0"/>
              </a:rPr>
              <a:t> </a:t>
            </a:r>
            <a:r>
              <a:rPr lang="en-US" sz="1800" b="1" dirty="0" smtClean="0">
                <a:solidFill>
                  <a:srgbClr val="000000"/>
                </a:solidFill>
                <a:latin typeface="Baskerville Old Face" pitchFamily="18" charset="0"/>
              </a:rPr>
              <a:t>– contd. </a:t>
            </a:r>
            <a:endParaRPr lang="en-US" sz="1800" b="1" dirty="0">
              <a:solidFill>
                <a:srgbClr val="000000"/>
              </a:solidFill>
              <a:latin typeface="Baskerville Old Face" pitchFamily="18" charset="0"/>
            </a:endParaRPr>
          </a:p>
        </p:txBody>
      </p:sp>
      <p:sp>
        <p:nvSpPr>
          <p:cNvPr id="4" name="Content Placeholder 3"/>
          <p:cNvSpPr>
            <a:spLocks noGrp="1"/>
          </p:cNvSpPr>
          <p:nvPr>
            <p:ph sz="quarter" idx="1"/>
          </p:nvPr>
        </p:nvSpPr>
        <p:spPr>
          <a:xfrm>
            <a:off x="370391" y="1062734"/>
            <a:ext cx="11493660" cy="5638512"/>
          </a:xfrm>
        </p:spPr>
        <p:txBody>
          <a:bodyPr>
            <a:normAutofit lnSpcReduction="10000"/>
          </a:bodyPr>
          <a:lstStyle/>
          <a:p>
            <a:pPr lvl="0"/>
            <a:r>
              <a:rPr lang="en-US" sz="2800" dirty="0">
                <a:latin typeface="Calisto MT" panose="02040603050505030304" pitchFamily="18" charset="0"/>
                <a:ea typeface="Cambria" pitchFamily="18" charset="0"/>
              </a:rPr>
              <a:t>Meanwhile, same day, a meeting was arranged by the well wishers and family friends of both the candidates, where after some </a:t>
            </a:r>
            <a:r>
              <a:rPr lang="en-US" sz="2800" dirty="0">
                <a:latin typeface="Calisto MT" panose="02040603050505030304" pitchFamily="18" charset="0"/>
                <a:ea typeface="Cambria" pitchFamily="18" charset="0"/>
              </a:rPr>
              <a:t>negotiations/discussions, </a:t>
            </a:r>
            <a:r>
              <a:rPr lang="en-US" sz="2800" dirty="0">
                <a:latin typeface="Calisto MT" panose="02040603050505030304" pitchFamily="18" charset="0"/>
                <a:ea typeface="Cambria" pitchFamily="18" charset="0"/>
              </a:rPr>
              <a:t>they </a:t>
            </a:r>
            <a:r>
              <a:rPr lang="en-US" sz="2800" dirty="0">
                <a:latin typeface="Calisto MT" panose="02040603050505030304" pitchFamily="18" charset="0"/>
                <a:ea typeface="Cambria" pitchFamily="18" charset="0"/>
              </a:rPr>
              <a:t>ultimately reached </a:t>
            </a:r>
            <a:r>
              <a:rPr lang="en-US" sz="2800" dirty="0" smtClean="0">
                <a:latin typeface="Calisto MT" panose="02040603050505030304" pitchFamily="18" charset="0"/>
                <a:ea typeface="Cambria" pitchFamily="18" charset="0"/>
              </a:rPr>
              <a:t>an </a:t>
            </a:r>
            <a:r>
              <a:rPr lang="en-US" sz="2800" dirty="0">
                <a:latin typeface="Calisto MT" panose="02040603050505030304" pitchFamily="18" charset="0"/>
                <a:ea typeface="Cambria" pitchFamily="18" charset="0"/>
              </a:rPr>
              <a:t>amicable solution of their family dispute.</a:t>
            </a:r>
          </a:p>
          <a:p>
            <a:pPr lvl="0"/>
            <a:r>
              <a:rPr lang="en-US" sz="2800" dirty="0">
                <a:latin typeface="Calisto MT" panose="02040603050505030304" pitchFamily="18" charset="0"/>
                <a:ea typeface="Cambria" pitchFamily="18" charset="0"/>
              </a:rPr>
              <a:t>As a part of the solution,</a:t>
            </a:r>
            <a:r>
              <a:rPr lang="en-US" sz="2800" b="1" dirty="0">
                <a:latin typeface="Calisto MT" panose="02040603050505030304" pitchFamily="18" charset="0"/>
                <a:ea typeface="Cambria" pitchFamily="18" charset="0"/>
              </a:rPr>
              <a:t> Neeta </a:t>
            </a:r>
            <a:r>
              <a:rPr lang="en-US" sz="2800" b="1" dirty="0" err="1">
                <a:latin typeface="Calisto MT" panose="02040603050505030304" pitchFamily="18" charset="0"/>
                <a:ea typeface="Cambria" pitchFamily="18" charset="0"/>
              </a:rPr>
              <a:t>Pahva</a:t>
            </a:r>
            <a:r>
              <a:rPr lang="en-US" sz="2800" dirty="0">
                <a:latin typeface="Calisto MT" panose="02040603050505030304" pitchFamily="18" charset="0"/>
                <a:ea typeface="Cambria" pitchFamily="18" charset="0"/>
              </a:rPr>
              <a:t> has to withdraw her nomination. So as soon as the meeting is over, </a:t>
            </a:r>
            <a:r>
              <a:rPr lang="en-US" sz="2800" b="1" dirty="0">
                <a:latin typeface="Calisto MT" panose="02040603050505030304" pitchFamily="18" charset="0"/>
                <a:ea typeface="Cambria" pitchFamily="18" charset="0"/>
              </a:rPr>
              <a:t>Neeta </a:t>
            </a:r>
            <a:r>
              <a:rPr lang="en-US" sz="2800" b="1" dirty="0" err="1">
                <a:latin typeface="Calisto MT" panose="02040603050505030304" pitchFamily="18" charset="0"/>
                <a:ea typeface="Cambria" pitchFamily="18" charset="0"/>
              </a:rPr>
              <a:t>Pahva</a:t>
            </a:r>
            <a:r>
              <a:rPr lang="en-US" sz="2800" dirty="0">
                <a:latin typeface="Calisto MT" panose="02040603050505030304" pitchFamily="18" charset="0"/>
                <a:ea typeface="Cambria" pitchFamily="18" charset="0"/>
              </a:rPr>
              <a:t> rushes to the office of the RO to withdraw her candidature, because next 2 days she </a:t>
            </a:r>
            <a:r>
              <a:rPr lang="en-US" sz="2800" dirty="0" smtClean="0">
                <a:latin typeface="Calisto MT" panose="02040603050505030304" pitchFamily="18" charset="0"/>
                <a:ea typeface="Cambria" pitchFamily="18" charset="0"/>
              </a:rPr>
              <a:t>would be out of station. </a:t>
            </a:r>
            <a:r>
              <a:rPr lang="en-US" sz="2800" dirty="0">
                <a:latin typeface="Calisto MT" panose="02040603050505030304" pitchFamily="18" charset="0"/>
                <a:ea typeface="Cambria" pitchFamily="18" charset="0"/>
              </a:rPr>
              <a:t>It was 3.10 PM when she offered her withdrawal notice in </a:t>
            </a:r>
            <a:r>
              <a:rPr lang="en-US" sz="2400" b="1" dirty="0" smtClean="0">
                <a:solidFill>
                  <a:srgbClr val="0070C0"/>
                </a:solidFill>
                <a:latin typeface="Calisto MT" panose="02040603050505030304" pitchFamily="18" charset="0"/>
                <a:ea typeface="Cambria" pitchFamily="18" charset="0"/>
              </a:rPr>
              <a:t>Form 5</a:t>
            </a:r>
            <a:r>
              <a:rPr lang="en-US" sz="2800" dirty="0">
                <a:latin typeface="Calisto MT" panose="02040603050505030304" pitchFamily="18" charset="0"/>
                <a:ea typeface="Cambria" pitchFamily="18" charset="0"/>
              </a:rPr>
              <a:t>. </a:t>
            </a:r>
          </a:p>
          <a:p>
            <a:pPr marL="0" lvl="0" indent="0">
              <a:buNone/>
            </a:pPr>
            <a:r>
              <a:rPr lang="en-US" sz="2800" b="1" i="1" dirty="0">
                <a:solidFill>
                  <a:srgbClr val="FF0000"/>
                </a:solidFill>
                <a:latin typeface="Calisto MT" panose="02040603050505030304" pitchFamily="18" charset="0"/>
                <a:ea typeface="Cambria" pitchFamily="18" charset="0"/>
              </a:rPr>
              <a:t>What could be the situation/discussion/argument in RO’s  </a:t>
            </a:r>
            <a:r>
              <a:rPr lang="en-US" sz="2800" b="1" i="1" dirty="0" smtClean="0">
                <a:solidFill>
                  <a:srgbClr val="FF0000"/>
                </a:solidFill>
                <a:latin typeface="Calisto MT" panose="02040603050505030304" pitchFamily="18" charset="0"/>
                <a:ea typeface="Cambria" pitchFamily="18" charset="0"/>
              </a:rPr>
              <a:t>office</a:t>
            </a:r>
            <a:r>
              <a:rPr lang="en-US" sz="2800" b="1" i="1" dirty="0">
                <a:solidFill>
                  <a:srgbClr val="FF0000"/>
                </a:solidFill>
                <a:latin typeface="Calisto MT" panose="02040603050505030304" pitchFamily="18" charset="0"/>
                <a:ea typeface="Cambria" pitchFamily="18" charset="0"/>
              </a:rPr>
              <a:t>? </a:t>
            </a:r>
            <a:endParaRPr lang="en-US" sz="2800" b="1" i="1" dirty="0" smtClean="0">
              <a:solidFill>
                <a:srgbClr val="FF0000"/>
              </a:solidFill>
              <a:latin typeface="Calisto MT" panose="02040603050505030304" pitchFamily="18" charset="0"/>
              <a:ea typeface="Cambria" pitchFamily="18" charset="0"/>
            </a:endParaRPr>
          </a:p>
          <a:p>
            <a:pPr marL="0" lvl="0" indent="0">
              <a:buNone/>
            </a:pPr>
            <a:r>
              <a:rPr lang="en-US" sz="2800" b="1" i="1" dirty="0" smtClean="0">
                <a:latin typeface="Calisto MT" panose="02040603050505030304" pitchFamily="18" charset="0"/>
                <a:ea typeface="Cambria" pitchFamily="18" charset="0"/>
              </a:rPr>
              <a:t>Answer: Candidature can be withdrawn only after scrutiny is completed by RO and list of validly nominated candidate is drawn. No candidate can seek withdrawal midway through the process. </a:t>
            </a:r>
            <a:endParaRPr lang="en-US" sz="2800" dirty="0">
              <a:latin typeface="Calisto MT" panose="02040603050505030304" pitchFamily="18" charset="0"/>
              <a:ea typeface="Cambria" pitchFamily="18" charset="0"/>
            </a:endParaRPr>
          </a:p>
        </p:txBody>
      </p:sp>
    </p:spTree>
    <p:extLst>
      <p:ext uri="{BB962C8B-B14F-4D97-AF65-F5344CB8AC3E}">
        <p14:creationId xmlns:p14="http://schemas.microsoft.com/office/powerpoint/2010/main" val="1345870893"/>
      </p:ext>
    </p:extLst>
  </p:cSld>
  <p:clrMapOvr>
    <a:masterClrMapping/>
  </p:clrMapOvr>
  <p:transition spd="slow"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53" presetClass="entr" presetSubtype="16" dur="50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nodeType="clickPar">
                      <p:stCondLst>
                        <p:cond delay="indefinite"/>
                      </p:stCondLst>
                      <p:childTnLst>
                        <p:par>
                          <p:cTn id="11" fill="hold">
                            <p:stCondLst>
                              <p:cond delay="0"/>
                            </p:stCondLst>
                            <p:childTnLst>
                              <p:par>
                                <p:cTn id="12" presetID="2" presetClass="entr" presetSubtype="4" dur="50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additive="base">
                                        <p:cTn id="14"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 calcmode="lin" valueType="num">
                                      <p:cBhvr additive="base">
                                        <p:cTn id="20"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539" y="196769"/>
            <a:ext cx="11424213" cy="763929"/>
          </a:xfrm>
          <a:solidFill>
            <a:schemeClr val="tx2">
              <a:lumMod val="20000"/>
              <a:lumOff val="80000"/>
            </a:schemeClr>
          </a:solidFill>
        </p:spPr>
        <p:txBody>
          <a:bodyPr vert="horz" lIns="91440" tIns="45720" rIns="91440" bIns="45720" rtlCol="0" anchor="ctr">
            <a:noAutofit/>
          </a:bodyPr>
          <a:lstStyle/>
          <a:p>
            <a:pPr lvl="0" algn="ctr"/>
            <a:r>
              <a:rPr lang="en-US" sz="4800" b="1" i="1" dirty="0" smtClean="0">
                <a:solidFill>
                  <a:srgbClr val="000000"/>
                </a:solidFill>
                <a:latin typeface="Tekton Pro" panose="020F0603020208020904" pitchFamily="34" charset="0"/>
              </a:rPr>
              <a:t>ENCORE entries </a:t>
            </a:r>
            <a:endParaRPr lang="en-US" sz="2800" b="1" dirty="0">
              <a:solidFill>
                <a:srgbClr val="000000"/>
              </a:solidFill>
              <a:latin typeface="Baskerville Old Face" pitchFamily="18" charset="0"/>
            </a:endParaRPr>
          </a:p>
        </p:txBody>
      </p:sp>
      <p:sp>
        <p:nvSpPr>
          <p:cNvPr id="5" name="Google Shape;1173;p108"/>
          <p:cNvSpPr/>
          <p:nvPr/>
        </p:nvSpPr>
        <p:spPr>
          <a:xfrm>
            <a:off x="393539" y="1231731"/>
            <a:ext cx="10567014" cy="2499610"/>
          </a:xfrm>
          <a:prstGeom prst="rect">
            <a:avLst/>
          </a:prstGeom>
          <a:noFill/>
          <a:ln>
            <a:noFill/>
          </a:ln>
        </p:spPr>
        <p:txBody>
          <a:bodyPr spcFirstLastPara="1" wrap="square" lIns="68575" tIns="34275" rIns="68575" bIns="34275" anchor="t" anchorCtr="0">
            <a:noAutofit/>
          </a:bodyPr>
          <a:lstStyle/>
          <a:p>
            <a:pPr marL="0" marR="0" lvl="0" indent="0" rtl="0">
              <a:lnSpc>
                <a:spcPct val="100000"/>
              </a:lnSpc>
              <a:spcBef>
                <a:spcPts val="0"/>
              </a:spcBef>
              <a:spcAft>
                <a:spcPts val="0"/>
              </a:spcAft>
              <a:buClr>
                <a:srgbClr val="000000"/>
              </a:buClr>
              <a:buSzPts val="1400"/>
              <a:buFont typeface="Arial"/>
              <a:buNone/>
            </a:pPr>
            <a:r>
              <a:rPr lang="en" sz="2800" b="1" dirty="0">
                <a:latin typeface="Calibri"/>
                <a:ea typeface="Calibri"/>
                <a:cs typeface="Calibri"/>
                <a:sym typeface="Calibri"/>
              </a:rPr>
              <a:t>Candidate Scrutiny</a:t>
            </a:r>
            <a:endParaRPr sz="2800" b="0" i="0" u="none" strike="noStrike" cap="none" dirty="0">
              <a:latin typeface="Arial"/>
              <a:ea typeface="Arial"/>
              <a:cs typeface="Arial"/>
              <a:sym typeface="Arial"/>
            </a:endParaRPr>
          </a:p>
          <a:p>
            <a:pPr marR="0" lvl="0" rtl="0">
              <a:lnSpc>
                <a:spcPct val="100000"/>
              </a:lnSpc>
              <a:spcBef>
                <a:spcPts val="0"/>
              </a:spcBef>
              <a:spcAft>
                <a:spcPts val="0"/>
              </a:spcAft>
              <a:buClr>
                <a:srgbClr val="000000"/>
              </a:buClr>
              <a:buSzPts val="1000"/>
            </a:pPr>
            <a:r>
              <a:rPr lang="en" sz="2800" dirty="0">
                <a:latin typeface="Calibri"/>
                <a:ea typeface="Calibri"/>
                <a:cs typeface="Calibri"/>
                <a:sym typeface="Calibri"/>
              </a:rPr>
              <a:t>Process of marking nomination as Accepted / Rejected / Withdrawn </a:t>
            </a:r>
            <a:r>
              <a:rPr lang="en-IN" sz="2800" dirty="0">
                <a:latin typeface="Calibri"/>
                <a:ea typeface="Calibri"/>
                <a:cs typeface="Calibri"/>
                <a:sym typeface="Calibri"/>
              </a:rPr>
              <a:t>and finalisation of contesting candidate</a:t>
            </a:r>
            <a:r>
              <a:rPr lang="en" sz="2800" dirty="0" smtClean="0">
                <a:latin typeface="Calibri"/>
                <a:ea typeface="Calibri"/>
                <a:cs typeface="Calibri"/>
                <a:sym typeface="Calibri"/>
              </a:rPr>
              <a:t>.</a:t>
            </a:r>
          </a:p>
          <a:p>
            <a:pPr lvl="0">
              <a:buClr>
                <a:srgbClr val="000000"/>
              </a:buClr>
              <a:buSzPts val="1400"/>
            </a:pPr>
            <a:r>
              <a:rPr lang="en-GB" sz="2800" b="1" dirty="0">
                <a:latin typeface="Calibri"/>
                <a:ea typeface="Calibri"/>
                <a:cs typeface="Calibri"/>
                <a:sym typeface="Calibri"/>
              </a:rPr>
              <a:t>Candidate Nomination</a:t>
            </a:r>
          </a:p>
          <a:p>
            <a:pPr lvl="0">
              <a:buClr>
                <a:srgbClr val="000000"/>
              </a:buClr>
              <a:buSzPts val="1050"/>
            </a:pPr>
            <a:r>
              <a:rPr lang="en-GB" sz="2800" dirty="0">
                <a:latin typeface="Calibri"/>
                <a:ea typeface="Calibri"/>
                <a:cs typeface="Calibri"/>
                <a:sym typeface="Calibri"/>
              </a:rPr>
              <a:t>Digitization of nomination form to create database of candidate that used in various election process</a:t>
            </a:r>
          </a:p>
          <a:p>
            <a:pPr marL="127000" marR="0" lvl="0" indent="-127000" rtl="0">
              <a:lnSpc>
                <a:spcPct val="100000"/>
              </a:lnSpc>
              <a:spcBef>
                <a:spcPts val="0"/>
              </a:spcBef>
              <a:spcAft>
                <a:spcPts val="0"/>
              </a:spcAft>
              <a:buClr>
                <a:srgbClr val="000000"/>
              </a:buClr>
              <a:buSzPts val="1000"/>
              <a:buFont typeface="Calibri"/>
              <a:buChar char="•"/>
            </a:pPr>
            <a:endParaRPr sz="2800" i="0" u="none" strike="noStrike" cap="none" dirty="0">
              <a:latin typeface="Calibri"/>
              <a:ea typeface="Calibri"/>
              <a:cs typeface="Calibri"/>
              <a:sym typeface="Calibri"/>
            </a:endParaRPr>
          </a:p>
        </p:txBody>
      </p:sp>
    </p:spTree>
    <p:extLst>
      <p:ext uri="{BB962C8B-B14F-4D97-AF65-F5344CB8AC3E}">
        <p14:creationId xmlns:p14="http://schemas.microsoft.com/office/powerpoint/2010/main" val="1006843320"/>
      </p:ext>
    </p:extLst>
  </p:cSld>
  <p:clrMapOvr>
    <a:masterClrMapping/>
  </p:clrMapOvr>
  <p:transition spd="slow"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092" y="166168"/>
            <a:ext cx="11720944" cy="1084701"/>
          </a:xfrm>
          <a:noFill/>
        </p:spPr>
        <p:txBody>
          <a:bodyPr vert="horz" lIns="91440" tIns="45720" rIns="91440" bIns="45720" rtlCol="0" anchor="ctr">
            <a:noAutofit/>
          </a:bodyPr>
          <a:lstStyle/>
          <a:p>
            <a:pPr lvl="0" algn="ctr"/>
            <a:r>
              <a:rPr lang="en-US" sz="3600" b="1" dirty="0">
                <a:solidFill>
                  <a:srgbClr val="000000"/>
                </a:solidFill>
                <a:latin typeface="Cambria" pitchFamily="18" charset="0"/>
                <a:ea typeface="Cambria" pitchFamily="18" charset="0"/>
              </a:rPr>
              <a:t> Notice </a:t>
            </a:r>
            <a:r>
              <a:rPr lang="en-US" b="1" dirty="0">
                <a:solidFill>
                  <a:srgbClr val="000000"/>
                </a:solidFill>
                <a:latin typeface="Cambria" pitchFamily="18" charset="0"/>
                <a:ea typeface="Cambria" pitchFamily="18" charset="0"/>
              </a:rPr>
              <a:t>of </a:t>
            </a:r>
            <a:r>
              <a:rPr lang="en-US" sz="3600" b="1" dirty="0">
                <a:solidFill>
                  <a:srgbClr val="000000"/>
                </a:solidFill>
                <a:latin typeface="Cambria" pitchFamily="18" charset="0"/>
                <a:ea typeface="Cambria" pitchFamily="18" charset="0"/>
              </a:rPr>
              <a:t>Withdrawal of </a:t>
            </a:r>
            <a:r>
              <a:rPr lang="en-US" sz="3600" b="1" dirty="0" smtClean="0">
                <a:solidFill>
                  <a:srgbClr val="000000"/>
                </a:solidFill>
                <a:latin typeface="Cambria" pitchFamily="18" charset="0"/>
                <a:ea typeface="Cambria" pitchFamily="18" charset="0"/>
              </a:rPr>
              <a:t>Candidature – </a:t>
            </a:r>
            <a:r>
              <a:rPr lang="en-US" sz="3600" b="1" dirty="0" smtClean="0">
                <a:solidFill>
                  <a:srgbClr val="FF0000"/>
                </a:solidFill>
                <a:latin typeface="Cambria" pitchFamily="18" charset="0"/>
                <a:ea typeface="Cambria" pitchFamily="18" charset="0"/>
              </a:rPr>
              <a:t>S 37, RPA 1951</a:t>
            </a:r>
            <a:endParaRPr lang="en-US" sz="3600" b="1" dirty="0">
              <a:solidFill>
                <a:srgbClr val="FF0000"/>
              </a:solidFill>
              <a:latin typeface="Cambria" pitchFamily="18" charset="0"/>
              <a:ea typeface="Cambria" pitchFamily="18" charset="0"/>
            </a:endParaRPr>
          </a:p>
        </p:txBody>
      </p:sp>
      <p:sp>
        <p:nvSpPr>
          <p:cNvPr id="4" name="Content Placeholder 3"/>
          <p:cNvSpPr>
            <a:spLocks noGrp="1"/>
          </p:cNvSpPr>
          <p:nvPr>
            <p:ph sz="quarter" idx="1"/>
          </p:nvPr>
        </p:nvSpPr>
        <p:spPr>
          <a:xfrm>
            <a:off x="277092" y="1446834"/>
            <a:ext cx="11720944" cy="5258766"/>
          </a:xfrm>
        </p:spPr>
        <p:txBody>
          <a:bodyPr>
            <a:noAutofit/>
          </a:bodyPr>
          <a:lstStyle/>
          <a:p>
            <a:pPr marL="0" indent="0">
              <a:buNone/>
            </a:pPr>
            <a:r>
              <a:rPr lang="en-US" sz="3200" dirty="0">
                <a:latin typeface="Calisto MT" panose="02040603050505030304" pitchFamily="18" charset="0"/>
                <a:ea typeface="Cambria" pitchFamily="18" charset="0"/>
              </a:rPr>
              <a:t>Any validly nominated candidate can give notice of </a:t>
            </a:r>
            <a:r>
              <a:rPr lang="en-US" sz="3200" dirty="0" smtClean="0">
                <a:latin typeface="Calisto MT" panose="02040603050505030304" pitchFamily="18" charset="0"/>
                <a:ea typeface="Cambria" pitchFamily="18" charset="0"/>
              </a:rPr>
              <a:t>withdrawal in </a:t>
            </a:r>
            <a:r>
              <a:rPr lang="en-US" sz="3200" b="1" dirty="0" smtClean="0">
                <a:solidFill>
                  <a:srgbClr val="0070C0"/>
                </a:solidFill>
                <a:latin typeface="Calisto MT" panose="02040603050505030304" pitchFamily="18" charset="0"/>
                <a:ea typeface="Cambria" pitchFamily="18" charset="0"/>
              </a:rPr>
              <a:t>Form 5 (COER 1961) </a:t>
            </a:r>
            <a:r>
              <a:rPr lang="en-US" sz="3200" b="1" i="1" dirty="0">
                <a:latin typeface="Calisto MT" panose="02040603050505030304" pitchFamily="18" charset="0"/>
                <a:ea typeface="Cambria" pitchFamily="18" charset="0"/>
              </a:rPr>
              <a:t>till 3 p.m. on last date</a:t>
            </a:r>
            <a:r>
              <a:rPr lang="en-US" sz="3200" dirty="0">
                <a:latin typeface="Calisto MT" panose="02040603050505030304" pitchFamily="18" charset="0"/>
                <a:ea typeface="Cambria" pitchFamily="18" charset="0"/>
              </a:rPr>
              <a:t> fixed for </a:t>
            </a:r>
            <a:r>
              <a:rPr lang="en-US" sz="3200" dirty="0" smtClean="0">
                <a:latin typeface="Calisto MT" panose="02040603050505030304" pitchFamily="18" charset="0"/>
                <a:ea typeface="Cambria" pitchFamily="18" charset="0"/>
              </a:rPr>
              <a:t>withdrawal.</a:t>
            </a:r>
            <a:endParaRPr lang="en-US" sz="3200" b="1" dirty="0">
              <a:solidFill>
                <a:srgbClr val="0070C0"/>
              </a:solidFill>
              <a:latin typeface="Calisto MT" panose="02040603050505030304" pitchFamily="18" charset="0"/>
              <a:ea typeface="Cambria" pitchFamily="18" charset="0"/>
            </a:endParaRPr>
          </a:p>
          <a:p>
            <a:pPr marL="514350" indent="-514350">
              <a:buNone/>
            </a:pPr>
            <a:r>
              <a:rPr lang="en-US" sz="3200" dirty="0">
                <a:latin typeface="Calisto MT" panose="02040603050505030304" pitchFamily="18" charset="0"/>
                <a:ea typeface="Cambria" pitchFamily="18" charset="0"/>
              </a:rPr>
              <a:t>     1) once the scrutiny is over</a:t>
            </a:r>
          </a:p>
          <a:p>
            <a:pPr marL="514350" indent="-514350">
              <a:buNone/>
            </a:pPr>
            <a:r>
              <a:rPr lang="en-US" sz="3200" dirty="0">
                <a:latin typeface="Calisto MT" panose="02040603050505030304" pitchFamily="18" charset="0"/>
                <a:ea typeface="Cambria" pitchFamily="18" charset="0"/>
              </a:rPr>
              <a:t>                                 &amp;</a:t>
            </a:r>
          </a:p>
          <a:p>
            <a:pPr marL="514350" indent="-514350">
              <a:buNone/>
            </a:pPr>
            <a:r>
              <a:rPr lang="en-US" sz="3200" dirty="0">
                <a:latin typeface="Calisto MT" panose="02040603050505030304" pitchFamily="18" charset="0"/>
                <a:ea typeface="Cambria" pitchFamily="18" charset="0"/>
              </a:rPr>
              <a:t>      2) validly nominated candidate list is </a:t>
            </a:r>
            <a:r>
              <a:rPr lang="en-US" sz="3200" dirty="0" smtClean="0">
                <a:latin typeface="Calisto MT" panose="02040603050505030304" pitchFamily="18" charset="0"/>
                <a:ea typeface="Cambria" pitchFamily="18" charset="0"/>
              </a:rPr>
              <a:t>published      </a:t>
            </a:r>
            <a:endParaRPr lang="en-US" sz="3200" dirty="0">
              <a:latin typeface="Calisto MT" panose="02040603050505030304" pitchFamily="18" charset="0"/>
              <a:ea typeface="Cambria" pitchFamily="18" charset="0"/>
            </a:endParaRPr>
          </a:p>
          <a:p>
            <a:pPr marL="900113" indent="-811213">
              <a:buNone/>
            </a:pPr>
            <a:r>
              <a:rPr lang="en-US" sz="2400" b="1" dirty="0" smtClean="0">
                <a:solidFill>
                  <a:srgbClr val="FF0066"/>
                </a:solidFill>
                <a:latin typeface="Calisto MT" panose="02040603050505030304" pitchFamily="18" charset="0"/>
                <a:ea typeface="Cambria" pitchFamily="18" charset="0"/>
              </a:rPr>
              <a:t>NB1: Last date of withdrawal will be the 2</a:t>
            </a:r>
            <a:r>
              <a:rPr lang="en-US" sz="2400" b="1" baseline="30000" dirty="0" smtClean="0">
                <a:solidFill>
                  <a:srgbClr val="FF0066"/>
                </a:solidFill>
                <a:latin typeface="Calisto MT" panose="02040603050505030304" pitchFamily="18" charset="0"/>
                <a:ea typeface="Cambria" pitchFamily="18" charset="0"/>
              </a:rPr>
              <a:t>nd</a:t>
            </a:r>
            <a:r>
              <a:rPr lang="en-US" sz="2400" b="1" dirty="0" smtClean="0">
                <a:solidFill>
                  <a:srgbClr val="FF0066"/>
                </a:solidFill>
                <a:latin typeface="Calisto MT" panose="02040603050505030304" pitchFamily="18" charset="0"/>
                <a:ea typeface="Cambria" pitchFamily="18" charset="0"/>
              </a:rPr>
              <a:t> </a:t>
            </a:r>
            <a:r>
              <a:rPr lang="en-US" sz="2400" b="1" dirty="0">
                <a:solidFill>
                  <a:srgbClr val="FF0066"/>
                </a:solidFill>
                <a:latin typeface="Calisto MT" panose="02040603050505030304" pitchFamily="18" charset="0"/>
                <a:ea typeface="Cambria" pitchFamily="18" charset="0"/>
              </a:rPr>
              <a:t>day after the day of </a:t>
            </a:r>
            <a:r>
              <a:rPr lang="en-US" sz="2400" b="1" dirty="0" smtClean="0">
                <a:solidFill>
                  <a:srgbClr val="FF0066"/>
                </a:solidFill>
                <a:latin typeface="Calisto MT" panose="02040603050505030304" pitchFamily="18" charset="0"/>
                <a:ea typeface="Cambria" pitchFamily="18" charset="0"/>
              </a:rPr>
              <a:t>Scrutiny unless that day happens to be a public holiday.</a:t>
            </a:r>
          </a:p>
          <a:p>
            <a:pPr marL="900113" indent="-811213">
              <a:buNone/>
            </a:pPr>
            <a:r>
              <a:rPr lang="en-US" sz="2400" b="1" dirty="0" smtClean="0">
                <a:solidFill>
                  <a:srgbClr val="FF0066"/>
                </a:solidFill>
                <a:latin typeface="Calisto MT" panose="02040603050505030304" pitchFamily="18" charset="0"/>
                <a:ea typeface="Cambria" pitchFamily="18" charset="0"/>
              </a:rPr>
              <a:t>NB2: On the date of scrutiny and the next day, withdrawal notice can be submitted anytime during usual office hours</a:t>
            </a:r>
          </a:p>
          <a:p>
            <a:pPr marL="900113" indent="-811213">
              <a:buNone/>
            </a:pPr>
            <a:r>
              <a:rPr lang="en-US" sz="2400" b="1" dirty="0" smtClean="0">
                <a:solidFill>
                  <a:srgbClr val="FF0066"/>
                </a:solidFill>
                <a:latin typeface="Calisto MT" panose="02040603050505030304" pitchFamily="18" charset="0"/>
                <a:ea typeface="Cambria" pitchFamily="18" charset="0"/>
              </a:rPr>
              <a:t>NB3: </a:t>
            </a:r>
            <a:r>
              <a:rPr lang="en-US" sz="2400" b="1" dirty="0" smtClean="0">
                <a:solidFill>
                  <a:srgbClr val="FF0066"/>
                </a:solidFill>
                <a:latin typeface="Calisto MT" panose="02040603050505030304" pitchFamily="18" charset="0"/>
                <a:ea typeface="Cambria" pitchFamily="18" charset="0"/>
              </a:rPr>
              <a:t>The activities at the time of submission of withdrawal notice should be videographed</a:t>
            </a:r>
            <a:endParaRPr lang="en-US" sz="2400" b="1" dirty="0">
              <a:solidFill>
                <a:srgbClr val="FF0066"/>
              </a:solidFill>
              <a:latin typeface="Calisto MT" panose="02040603050505030304" pitchFamily="18" charset="0"/>
              <a:ea typeface="Cambria" pitchFamily="18" charset="0"/>
            </a:endParaRPr>
          </a:p>
          <a:p>
            <a:pPr marL="514350" indent="-514350">
              <a:buNone/>
            </a:pPr>
            <a:r>
              <a:rPr lang="en-US" sz="2800" b="1" i="1" dirty="0">
                <a:latin typeface="Calisto MT" panose="02040603050505030304" pitchFamily="18" charset="0"/>
                <a:ea typeface="Cambria" pitchFamily="18" charset="0"/>
              </a:rPr>
              <a:t>      </a:t>
            </a:r>
            <a:endParaRPr lang="en-US" sz="2800" b="1" dirty="0">
              <a:solidFill>
                <a:srgbClr val="FF0000"/>
              </a:solidFill>
              <a:latin typeface="Calisto MT" panose="02040603050505030304" pitchFamily="18" charset="0"/>
              <a:ea typeface="Cambria" pitchFamily="18" charset="0"/>
            </a:endParaRPr>
          </a:p>
          <a:p>
            <a:pPr algn="ctr">
              <a:buNone/>
            </a:pPr>
            <a:endParaRPr lang="en-US" sz="3200" b="1" dirty="0">
              <a:solidFill>
                <a:srgbClr val="FF0000"/>
              </a:solidFill>
              <a:latin typeface="Calisto MT" panose="02040603050505030304" pitchFamily="18" charset="0"/>
            </a:endParaRPr>
          </a:p>
        </p:txBody>
      </p:sp>
    </p:spTree>
    <p:extLst>
      <p:ext uri="{BB962C8B-B14F-4D97-AF65-F5344CB8AC3E}">
        <p14:creationId xmlns:p14="http://schemas.microsoft.com/office/powerpoint/2010/main" val="4007835855"/>
      </p:ext>
    </p:extLst>
  </p:cSld>
  <p:clrMapOvr>
    <a:masterClrMapping/>
  </p:clrMapOvr>
  <p:transition spd="slow"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dur="50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p:stCondLst>
                              <p:cond delay="0"/>
                            </p:stCondLst>
                            <p:childTnLst>
                              <p:par>
                                <p:cTn id="11" presetID="2" presetClass="entr" presetSubtype="4" dur="50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p:stCondLst>
                              <p:cond delay="0"/>
                            </p:stCondLst>
                            <p:childTnLst>
                              <p:par>
                                <p:cTn id="17" presetID="2" presetClass="entr" presetSubtype="4" dur="50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p:stCondLst>
                              <p:cond delay="0"/>
                            </p:stCondLst>
                            <p:childTnLst>
                              <p:par>
                                <p:cTn id="23" presetID="2" presetClass="entr" presetSubtype="4" dur="500"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p:stCondLst>
                              <p:cond delay="0"/>
                            </p:stCondLst>
                            <p:childTnLst>
                              <p:par>
                                <p:cTn id="41" presetID="2" presetClass="entr" presetSubtype="4" dur="500" fill="hold" nodeType="click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anim calcmode="lin" valueType="num">
                                      <p:cBhvr additive="base">
                                        <p:cTn id="4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09" y="274638"/>
            <a:ext cx="11741815" cy="1143000"/>
          </a:xfrm>
          <a:solidFill>
            <a:schemeClr val="tx2">
              <a:lumMod val="20000"/>
              <a:lumOff val="80000"/>
            </a:schemeClr>
          </a:solidFill>
        </p:spPr>
        <p:txBody>
          <a:bodyPr vert="horz" lIns="91440" tIns="45720" rIns="91440" bIns="45720" rtlCol="0" anchor="ctr" anchorCtr="0">
            <a:noAutofit/>
          </a:bodyPr>
          <a:lstStyle/>
          <a:p>
            <a:pPr algn="ctr"/>
            <a:r>
              <a:rPr lang="en-US" sz="3600" b="1" dirty="0">
                <a:solidFill>
                  <a:srgbClr val="000000"/>
                </a:solidFill>
                <a:latin typeface="Cambria" pitchFamily="18" charset="0"/>
                <a:ea typeface="Cambria" pitchFamily="18" charset="0"/>
              </a:rPr>
              <a:t> To receive notice and publish withdrawal of candidatures</a:t>
            </a:r>
          </a:p>
        </p:txBody>
      </p:sp>
      <p:sp>
        <p:nvSpPr>
          <p:cNvPr id="3" name="Content Placeholder 2"/>
          <p:cNvSpPr>
            <a:spLocks noGrp="1"/>
          </p:cNvSpPr>
          <p:nvPr>
            <p:ph sz="quarter" idx="1"/>
          </p:nvPr>
        </p:nvSpPr>
        <p:spPr>
          <a:xfrm>
            <a:off x="180109" y="1562582"/>
            <a:ext cx="11741815" cy="5007029"/>
          </a:xfrm>
        </p:spPr>
        <p:txBody>
          <a:bodyPr>
            <a:normAutofit/>
          </a:bodyPr>
          <a:lstStyle/>
          <a:p>
            <a:pPr algn="ctr"/>
            <a:r>
              <a:rPr lang="en-US" sz="3200" b="1" dirty="0">
                <a:solidFill>
                  <a:srgbClr val="0070C0"/>
                </a:solidFill>
                <a:latin typeface="Calisto MT" panose="02040603050505030304" pitchFamily="18" charset="0"/>
                <a:ea typeface="Cambria" pitchFamily="18" charset="0"/>
              </a:rPr>
              <a:t>Form 5: </a:t>
            </a:r>
            <a:r>
              <a:rPr lang="en-US" sz="3200" b="1" dirty="0">
                <a:latin typeface="Calisto MT" panose="02040603050505030304" pitchFamily="18" charset="0"/>
                <a:ea typeface="Cambria" pitchFamily="18" charset="0"/>
              </a:rPr>
              <a:t>Notice of withdrawal </a:t>
            </a:r>
          </a:p>
          <a:p>
            <a:pPr marL="0" indent="0">
              <a:buNone/>
            </a:pPr>
            <a:r>
              <a:rPr lang="en-US" sz="3200" dirty="0">
                <a:latin typeface="Calisto MT" panose="02040603050505030304" pitchFamily="18" charset="0"/>
                <a:ea typeface="Cambria" pitchFamily="18" charset="0"/>
              </a:rPr>
              <a:t>  </a:t>
            </a:r>
            <a:r>
              <a:rPr lang="en-US" sz="3200" dirty="0" smtClean="0">
                <a:latin typeface="Calisto MT" panose="02040603050505030304" pitchFamily="18" charset="0"/>
                <a:ea typeface="Cambria" pitchFamily="18" charset="0"/>
              </a:rPr>
              <a:t>To </a:t>
            </a:r>
            <a:r>
              <a:rPr lang="en-US" sz="3200" dirty="0">
                <a:latin typeface="Calisto MT" panose="02040603050505030304" pitchFamily="18" charset="0"/>
                <a:ea typeface="Cambria" pitchFamily="18" charset="0"/>
              </a:rPr>
              <a:t>be </a:t>
            </a:r>
            <a:r>
              <a:rPr lang="en-US" sz="3200" b="1" i="1" u="sng" dirty="0">
                <a:latin typeface="Calisto MT" panose="02040603050505030304" pitchFamily="18" charset="0"/>
                <a:ea typeface="Cambria" pitchFamily="18" charset="0"/>
              </a:rPr>
              <a:t>delivered</a:t>
            </a:r>
            <a:r>
              <a:rPr lang="en-US" sz="3200" dirty="0">
                <a:latin typeface="Calisto MT" panose="02040603050505030304" pitchFamily="18" charset="0"/>
                <a:ea typeface="Cambria" pitchFamily="18" charset="0"/>
              </a:rPr>
              <a:t> to </a:t>
            </a:r>
            <a:r>
              <a:rPr lang="en-US" sz="3200" dirty="0" smtClean="0">
                <a:latin typeface="Calisto MT" panose="02040603050505030304" pitchFamily="18" charset="0"/>
                <a:ea typeface="Cambria" pitchFamily="18" charset="0"/>
              </a:rPr>
              <a:t>RO/ARO </a:t>
            </a:r>
            <a:r>
              <a:rPr lang="en-US" sz="3200" dirty="0">
                <a:latin typeface="Calisto MT" panose="02040603050505030304" pitchFamily="18" charset="0"/>
                <a:ea typeface="Cambria" pitchFamily="18" charset="0"/>
              </a:rPr>
              <a:t>by …..</a:t>
            </a:r>
          </a:p>
          <a:p>
            <a:pPr lvl="2">
              <a:buFont typeface="Wingdings" panose="05000000000000000000" pitchFamily="2" charset="2"/>
              <a:buChar char="§"/>
            </a:pPr>
            <a:r>
              <a:rPr lang="en-US" sz="2600" b="1" dirty="0" smtClean="0">
                <a:solidFill>
                  <a:schemeClr val="tx1">
                    <a:lumMod val="95000"/>
                    <a:lumOff val="5000"/>
                  </a:schemeClr>
                </a:solidFill>
                <a:latin typeface="Calisto MT" panose="02040603050505030304" pitchFamily="18" charset="0"/>
                <a:ea typeface="Cambria" pitchFamily="18" charset="0"/>
              </a:rPr>
              <a:t>A </a:t>
            </a:r>
            <a:r>
              <a:rPr lang="en-US" sz="2600" b="1" dirty="0">
                <a:solidFill>
                  <a:schemeClr val="tx1">
                    <a:lumMod val="95000"/>
                    <a:lumOff val="5000"/>
                  </a:schemeClr>
                </a:solidFill>
                <a:latin typeface="Calisto MT" panose="02040603050505030304" pitchFamily="18" charset="0"/>
                <a:ea typeface="Cambria" pitchFamily="18" charset="0"/>
              </a:rPr>
              <a:t>validly nominated  </a:t>
            </a:r>
            <a:r>
              <a:rPr lang="en-US" sz="2600" b="1" dirty="0" smtClean="0">
                <a:solidFill>
                  <a:schemeClr val="tx1">
                    <a:lumMod val="95000"/>
                    <a:lumOff val="5000"/>
                  </a:schemeClr>
                </a:solidFill>
                <a:latin typeface="Calisto MT" panose="02040603050505030304" pitchFamily="18" charset="0"/>
                <a:ea typeface="Cambria" pitchFamily="18" charset="0"/>
              </a:rPr>
              <a:t>candidate by himself </a:t>
            </a:r>
          </a:p>
          <a:p>
            <a:pPr lvl="2">
              <a:buFont typeface="Wingdings" panose="05000000000000000000" pitchFamily="2" charset="2"/>
              <a:buChar char="§"/>
            </a:pPr>
            <a:r>
              <a:rPr lang="en-US" sz="2600" b="1" dirty="0" smtClean="0">
                <a:solidFill>
                  <a:schemeClr val="tx1">
                    <a:lumMod val="95000"/>
                    <a:lumOff val="5000"/>
                  </a:schemeClr>
                </a:solidFill>
                <a:latin typeface="Calisto MT" panose="02040603050505030304" pitchFamily="18" charset="0"/>
                <a:ea typeface="Cambria" pitchFamily="18" charset="0"/>
              </a:rPr>
              <a:t>A proposer of that candidate </a:t>
            </a:r>
            <a:endParaRPr lang="en-US" sz="2600" dirty="0">
              <a:solidFill>
                <a:srgbClr val="0070C0"/>
              </a:solidFill>
              <a:latin typeface="Calisto MT" panose="02040603050505030304" pitchFamily="18" charset="0"/>
              <a:ea typeface="Cambria" pitchFamily="18" charset="0"/>
            </a:endParaRPr>
          </a:p>
          <a:p>
            <a:pPr lvl="2">
              <a:buFont typeface="Wingdings" panose="05000000000000000000" pitchFamily="2" charset="2"/>
              <a:buChar char="§"/>
            </a:pPr>
            <a:r>
              <a:rPr lang="en-US" sz="2600" b="1" dirty="0" smtClean="0">
                <a:solidFill>
                  <a:schemeClr val="tx1">
                    <a:lumMod val="95000"/>
                    <a:lumOff val="5000"/>
                  </a:schemeClr>
                </a:solidFill>
                <a:latin typeface="Calisto MT" panose="02040603050505030304" pitchFamily="18" charset="0"/>
                <a:ea typeface="Cambria" pitchFamily="18" charset="0"/>
              </a:rPr>
              <a:t>Election </a:t>
            </a:r>
            <a:r>
              <a:rPr lang="en-US" sz="2600" b="1" dirty="0">
                <a:solidFill>
                  <a:schemeClr val="tx1">
                    <a:lumMod val="95000"/>
                    <a:lumOff val="5000"/>
                  </a:schemeClr>
                </a:solidFill>
                <a:latin typeface="Calisto MT" panose="02040603050505030304" pitchFamily="18" charset="0"/>
                <a:ea typeface="Cambria" pitchFamily="18" charset="0"/>
              </a:rPr>
              <a:t>agent of that candidate </a:t>
            </a:r>
            <a:endParaRPr lang="en-US" sz="2600" dirty="0">
              <a:solidFill>
                <a:srgbClr val="0070C0"/>
              </a:solidFill>
              <a:latin typeface="Calisto MT" panose="02040603050505030304" pitchFamily="18" charset="0"/>
              <a:ea typeface="Cambria" pitchFamily="18" charset="0"/>
            </a:endParaRPr>
          </a:p>
          <a:p>
            <a:pPr marL="594360" lvl="2" indent="0">
              <a:buNone/>
            </a:pPr>
            <a:endParaRPr lang="en-US" sz="2600" b="1" dirty="0">
              <a:solidFill>
                <a:schemeClr val="tx1">
                  <a:lumMod val="95000"/>
                  <a:lumOff val="5000"/>
                </a:schemeClr>
              </a:solidFill>
              <a:latin typeface="Calisto MT" panose="02040603050505030304" pitchFamily="18" charset="0"/>
              <a:ea typeface="Cambria" pitchFamily="18" charset="0"/>
            </a:endParaRPr>
          </a:p>
          <a:p>
            <a:pPr marL="1165225" lvl="2" indent="-989013">
              <a:buNone/>
            </a:pPr>
            <a:r>
              <a:rPr lang="en-US" sz="2800" b="1" dirty="0" smtClean="0">
                <a:solidFill>
                  <a:srgbClr val="FF3399"/>
                </a:solidFill>
                <a:latin typeface="Calisto MT" panose="02040603050505030304" pitchFamily="18" charset="0"/>
                <a:ea typeface="Cambria" pitchFamily="18" charset="0"/>
              </a:rPr>
              <a:t>NB 1: Proposer or </a:t>
            </a:r>
            <a:r>
              <a:rPr lang="en-US" sz="2800" b="1" dirty="0">
                <a:solidFill>
                  <a:srgbClr val="FF3399"/>
                </a:solidFill>
                <a:latin typeface="Calisto MT" panose="02040603050505030304" pitchFamily="18" charset="0"/>
                <a:ea typeface="Cambria" pitchFamily="18" charset="0"/>
              </a:rPr>
              <a:t>Election agent to be authorized in writing to deliver the notice of </a:t>
            </a:r>
            <a:r>
              <a:rPr lang="en-US" sz="2800" b="1" dirty="0" smtClean="0">
                <a:solidFill>
                  <a:srgbClr val="FF3399"/>
                </a:solidFill>
                <a:latin typeface="Calisto MT" panose="02040603050505030304" pitchFamily="18" charset="0"/>
                <a:ea typeface="Cambria" pitchFamily="18" charset="0"/>
              </a:rPr>
              <a:t>withdrawal</a:t>
            </a:r>
          </a:p>
          <a:p>
            <a:pPr marL="593725" lvl="2" indent="-417513">
              <a:buNone/>
            </a:pPr>
            <a:r>
              <a:rPr lang="en-US" sz="2800" b="1" dirty="0" smtClean="0">
                <a:solidFill>
                  <a:srgbClr val="FF3399"/>
                </a:solidFill>
                <a:latin typeface="Calisto MT" panose="02040603050505030304" pitchFamily="18" charset="0"/>
                <a:ea typeface="Cambria" pitchFamily="18" charset="0"/>
              </a:rPr>
              <a:t>NB 2: Has </a:t>
            </a:r>
            <a:r>
              <a:rPr lang="en-US" sz="2800" b="1" dirty="0">
                <a:solidFill>
                  <a:srgbClr val="FF3399"/>
                </a:solidFill>
                <a:latin typeface="Calisto MT" panose="02040603050505030304" pitchFamily="18" charset="0"/>
                <a:ea typeface="Cambria" pitchFamily="18" charset="0"/>
              </a:rPr>
              <a:t>to be delivered in person only by authorized </a:t>
            </a:r>
            <a:r>
              <a:rPr lang="en-US" sz="2800" b="1" dirty="0" smtClean="0">
                <a:solidFill>
                  <a:srgbClr val="FF3399"/>
                </a:solidFill>
                <a:latin typeface="Calisto MT" panose="02040603050505030304" pitchFamily="18" charset="0"/>
                <a:ea typeface="Cambria" pitchFamily="18" charset="0"/>
              </a:rPr>
              <a:t>persons</a:t>
            </a:r>
            <a:endParaRPr lang="en-US" sz="2800" b="1" dirty="0">
              <a:solidFill>
                <a:srgbClr val="FF3399"/>
              </a:solidFill>
              <a:latin typeface="Calisto MT" panose="02040603050505030304" pitchFamily="18" charset="0"/>
              <a:ea typeface="Cambria" pitchFamily="18" charset="0"/>
            </a:endParaRPr>
          </a:p>
          <a:p>
            <a:pPr algn="ctr"/>
            <a:endParaRPr lang="en-US" dirty="0">
              <a:latin typeface="Calisto MT" panose="02040603050505030304" pitchFamily="18" charset="0"/>
            </a:endParaRPr>
          </a:p>
        </p:txBody>
      </p:sp>
      <p:sp>
        <p:nvSpPr>
          <p:cNvPr id="5" name="Rectangle 4"/>
          <p:cNvSpPr/>
          <p:nvPr/>
        </p:nvSpPr>
        <p:spPr>
          <a:xfrm>
            <a:off x="10571852" y="6260068"/>
            <a:ext cx="1061509" cy="369332"/>
          </a:xfrm>
          <a:prstGeom prst="rect">
            <a:avLst/>
          </a:prstGeom>
        </p:spPr>
        <p:txBody>
          <a:bodyPr wrap="none">
            <a:spAutoFit/>
          </a:bodyPr>
          <a:lstStyle/>
          <a:p>
            <a:r>
              <a:rPr lang="en-US" b="1" dirty="0" err="1" smtClean="0">
                <a:solidFill>
                  <a:schemeClr val="tx1">
                    <a:lumMod val="95000"/>
                    <a:lumOff val="5000"/>
                  </a:schemeClr>
                </a:solidFill>
                <a:latin typeface="Calisto MT" panose="02040603050505030304" pitchFamily="18" charset="0"/>
                <a:ea typeface="Cambria" pitchFamily="18" charset="0"/>
              </a:rPr>
              <a:t>Contd</a:t>
            </a:r>
            <a:r>
              <a:rPr lang="en-US" b="1" dirty="0" smtClean="0">
                <a:solidFill>
                  <a:schemeClr val="tx1">
                    <a:lumMod val="95000"/>
                    <a:lumOff val="5000"/>
                  </a:schemeClr>
                </a:solidFill>
                <a:latin typeface="Calisto MT" panose="02040603050505030304" pitchFamily="18" charset="0"/>
                <a:ea typeface="Cambria" pitchFamily="18" charset="0"/>
              </a:rPr>
              <a:t>…</a:t>
            </a:r>
            <a:endParaRPr lang="en-IN"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dur="50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p:stCondLst>
                              <p:cond delay="0"/>
                            </p:stCondLst>
                            <p:childTnLst>
                              <p:par>
                                <p:cTn id="17" presetID="2" presetClass="entr" presetSubtype="4" dur="50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010" y="263743"/>
            <a:ext cx="11134846" cy="1044196"/>
          </a:xfrm>
          <a:solidFill>
            <a:schemeClr val="tx2">
              <a:lumMod val="20000"/>
              <a:lumOff val="80000"/>
            </a:schemeClr>
          </a:solidFill>
        </p:spPr>
        <p:txBody>
          <a:bodyPr vert="horz" lIns="91440" tIns="45720" rIns="91440" bIns="45720" rtlCol="0" anchor="ctr">
            <a:noAutofit/>
          </a:bodyPr>
          <a:lstStyle/>
          <a:p>
            <a:pPr lvl="0" algn="ctr"/>
            <a:r>
              <a:rPr lang="en-US" sz="3600" b="1" dirty="0">
                <a:solidFill>
                  <a:srgbClr val="000000"/>
                </a:solidFill>
                <a:latin typeface="Baskerville Old Face" pitchFamily="18" charset="0"/>
              </a:rPr>
              <a:t> </a:t>
            </a:r>
            <a:r>
              <a:rPr lang="en-US" sz="3600" b="1" dirty="0">
                <a:solidFill>
                  <a:srgbClr val="000000"/>
                </a:solidFill>
                <a:latin typeface="Cambria" pitchFamily="18" charset="0"/>
                <a:ea typeface="Cambria" pitchFamily="18" charset="0"/>
              </a:rPr>
              <a:t>To receive notice and publish withdrawal of </a:t>
            </a:r>
            <a:r>
              <a:rPr lang="en-US" sz="3600" b="1" dirty="0" smtClean="0">
                <a:solidFill>
                  <a:srgbClr val="000000"/>
                </a:solidFill>
                <a:latin typeface="Cambria" pitchFamily="18" charset="0"/>
                <a:ea typeface="Cambria" pitchFamily="18" charset="0"/>
              </a:rPr>
              <a:t>candidatures – contd.</a:t>
            </a:r>
            <a:endParaRPr lang="en-US" sz="3600" b="1" dirty="0">
              <a:solidFill>
                <a:srgbClr val="000000"/>
              </a:solidFill>
              <a:latin typeface="Cambria" pitchFamily="18" charset="0"/>
              <a:ea typeface="Cambria" pitchFamily="18" charset="0"/>
            </a:endParaRPr>
          </a:p>
        </p:txBody>
      </p:sp>
      <p:sp>
        <p:nvSpPr>
          <p:cNvPr id="4" name="Content Placeholder 3"/>
          <p:cNvSpPr>
            <a:spLocks noGrp="1"/>
          </p:cNvSpPr>
          <p:nvPr>
            <p:ph sz="quarter" idx="1"/>
          </p:nvPr>
        </p:nvSpPr>
        <p:spPr>
          <a:xfrm>
            <a:off x="225084" y="1597306"/>
            <a:ext cx="11718388" cy="5034987"/>
          </a:xfrm>
        </p:spPr>
        <p:txBody>
          <a:bodyPr>
            <a:normAutofit/>
          </a:bodyPr>
          <a:lstStyle/>
          <a:p>
            <a:r>
              <a:rPr lang="en-US" sz="3200" dirty="0">
                <a:solidFill>
                  <a:srgbClr val="0070C0"/>
                </a:solidFill>
                <a:latin typeface="Calisto MT" panose="02040603050505030304" pitchFamily="18" charset="0"/>
                <a:ea typeface="Cambria" pitchFamily="18" charset="0"/>
              </a:rPr>
              <a:t>Form 5 </a:t>
            </a:r>
            <a:r>
              <a:rPr lang="en-US" sz="3200" dirty="0">
                <a:latin typeface="Calisto MT" panose="02040603050505030304" pitchFamily="18" charset="0"/>
                <a:ea typeface="Cambria" pitchFamily="18" charset="0"/>
              </a:rPr>
              <a:t>contains receipt in bottom portion which is to be filled in by </a:t>
            </a:r>
            <a:r>
              <a:rPr lang="en-US" sz="3200" dirty="0" smtClean="0">
                <a:latin typeface="Calisto MT" panose="02040603050505030304" pitchFamily="18" charset="0"/>
                <a:ea typeface="Cambria" pitchFamily="18" charset="0"/>
              </a:rPr>
              <a:t>RO </a:t>
            </a:r>
            <a:r>
              <a:rPr lang="en-US" sz="3200" dirty="0">
                <a:latin typeface="Calisto MT" panose="02040603050505030304" pitchFamily="18" charset="0"/>
                <a:ea typeface="Cambria" pitchFamily="18" charset="0"/>
              </a:rPr>
              <a:t>and handed over to person who delivers notice.</a:t>
            </a:r>
          </a:p>
          <a:p>
            <a:endParaRPr lang="en-US" sz="3200" dirty="0">
              <a:latin typeface="Calisto MT" panose="02040603050505030304" pitchFamily="18" charset="0"/>
              <a:ea typeface="Cambria" pitchFamily="18" charset="0"/>
            </a:endParaRPr>
          </a:p>
          <a:p>
            <a:pPr marL="0" indent="0">
              <a:buNone/>
            </a:pPr>
            <a:r>
              <a:rPr lang="en-US" sz="2800" b="1" dirty="0" smtClean="0">
                <a:solidFill>
                  <a:srgbClr val="FF3399"/>
                </a:solidFill>
                <a:latin typeface="Calisto MT" panose="02040603050505030304" pitchFamily="18" charset="0"/>
                <a:ea typeface="Cambria" pitchFamily="18" charset="0"/>
              </a:rPr>
              <a:t>NB 1: Valid </a:t>
            </a:r>
            <a:r>
              <a:rPr lang="en-US" sz="2800" b="1" dirty="0">
                <a:solidFill>
                  <a:srgbClr val="FF3399"/>
                </a:solidFill>
                <a:latin typeface="Calisto MT" panose="02040603050505030304" pitchFamily="18" charset="0"/>
                <a:ea typeface="Cambria" pitchFamily="18" charset="0"/>
              </a:rPr>
              <a:t>withdrawals cannot be cancelled as per </a:t>
            </a:r>
            <a:r>
              <a:rPr lang="en-US" sz="2800" b="1" dirty="0" smtClean="0">
                <a:solidFill>
                  <a:srgbClr val="FF0000"/>
                </a:solidFill>
                <a:latin typeface="Calisto MT" panose="02040603050505030304" pitchFamily="18" charset="0"/>
                <a:ea typeface="Cambria" pitchFamily="18" charset="0"/>
              </a:rPr>
              <a:t>S </a:t>
            </a:r>
            <a:r>
              <a:rPr lang="en-US" sz="2800" b="1" i="1" dirty="0">
                <a:solidFill>
                  <a:srgbClr val="FF0000"/>
                </a:solidFill>
                <a:latin typeface="Calisto MT" panose="02040603050505030304" pitchFamily="18" charset="0"/>
                <a:ea typeface="Cambria" pitchFamily="18" charset="0"/>
              </a:rPr>
              <a:t>37(2</a:t>
            </a:r>
            <a:r>
              <a:rPr lang="en-US" sz="2800" b="1" i="1" dirty="0" smtClean="0">
                <a:solidFill>
                  <a:srgbClr val="FF0000"/>
                </a:solidFill>
                <a:latin typeface="Calisto MT" panose="02040603050505030304" pitchFamily="18" charset="0"/>
                <a:ea typeface="Cambria" pitchFamily="18" charset="0"/>
              </a:rPr>
              <a:t>), RPA 1951</a:t>
            </a:r>
            <a:endParaRPr lang="en-US" sz="2800" b="1" i="1" dirty="0">
              <a:solidFill>
                <a:srgbClr val="FF0000"/>
              </a:solidFill>
              <a:latin typeface="Calisto MT" panose="02040603050505030304" pitchFamily="18" charset="0"/>
              <a:ea typeface="Cambria" pitchFamily="18" charset="0"/>
            </a:endParaRPr>
          </a:p>
          <a:p>
            <a:pPr>
              <a:buNone/>
            </a:pPr>
            <a:r>
              <a:rPr lang="en-US" sz="2800" b="1" dirty="0" smtClean="0">
                <a:solidFill>
                  <a:srgbClr val="FF3399"/>
                </a:solidFill>
                <a:latin typeface="Calisto MT" panose="02040603050505030304" pitchFamily="18" charset="0"/>
                <a:ea typeface="Cambria" pitchFamily="18" charset="0"/>
              </a:rPr>
              <a:t>NB </a:t>
            </a:r>
            <a:r>
              <a:rPr lang="en-US" sz="2800" b="1" dirty="0" smtClean="0">
                <a:solidFill>
                  <a:srgbClr val="FF3399"/>
                </a:solidFill>
                <a:latin typeface="Calisto MT" panose="02040603050505030304" pitchFamily="18" charset="0"/>
                <a:ea typeface="Cambria" pitchFamily="18" charset="0"/>
              </a:rPr>
              <a:t>2: Publish </a:t>
            </a:r>
            <a:r>
              <a:rPr lang="en-US" sz="2800" b="1" dirty="0">
                <a:solidFill>
                  <a:srgbClr val="FF3399"/>
                </a:solidFill>
                <a:latin typeface="Calisto MT" panose="02040603050505030304" pitchFamily="18" charset="0"/>
                <a:ea typeface="Cambria" pitchFamily="18" charset="0"/>
              </a:rPr>
              <a:t>notice of withdrawal on notice board in </a:t>
            </a:r>
            <a:r>
              <a:rPr lang="en-US" sz="2800" b="1" i="1" dirty="0">
                <a:solidFill>
                  <a:srgbClr val="0070C0"/>
                </a:solidFill>
                <a:latin typeface="Calisto MT" panose="02040603050505030304" pitchFamily="18" charset="0"/>
                <a:ea typeface="Cambria" pitchFamily="18" charset="0"/>
              </a:rPr>
              <a:t>Form 6</a:t>
            </a:r>
            <a:r>
              <a:rPr lang="en-US" sz="2800" dirty="0">
                <a:solidFill>
                  <a:srgbClr val="0070C0"/>
                </a:solidFill>
                <a:latin typeface="Calisto MT" panose="02040603050505030304" pitchFamily="18" charset="0"/>
                <a:ea typeface="Cambria" pitchFamily="18" charset="0"/>
              </a:rPr>
              <a:t>.</a:t>
            </a:r>
          </a:p>
        </p:txBody>
      </p:sp>
    </p:spTree>
    <p:extLst>
      <p:ext uri="{BB962C8B-B14F-4D97-AF65-F5344CB8AC3E}">
        <p14:creationId xmlns:p14="http://schemas.microsoft.com/office/powerpoint/2010/main" val="3674428929"/>
      </p:ext>
    </p:extLst>
  </p:cSld>
  <p:clrMapOvr>
    <a:masterClrMapping/>
  </p:clrMapOvr>
  <p:transition spd="slow"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dur="50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829CE-BAB5-4F00-B0A3-A1C7365CE04F}"/>
              </a:ext>
            </a:extLst>
          </p:cNvPr>
          <p:cNvSpPr>
            <a:spLocks noGrp="1"/>
          </p:cNvSpPr>
          <p:nvPr>
            <p:ph type="title"/>
          </p:nvPr>
        </p:nvSpPr>
        <p:spPr>
          <a:xfrm>
            <a:off x="419043" y="0"/>
            <a:ext cx="11427655" cy="771842"/>
          </a:xfrm>
        </p:spPr>
        <p:txBody>
          <a:bodyPr>
            <a:normAutofit/>
          </a:bodyPr>
          <a:lstStyle/>
          <a:p>
            <a:pPr algn="ctr"/>
            <a:r>
              <a:rPr lang="en-US" sz="4000" b="1" i="1" dirty="0" smtClean="0">
                <a:solidFill>
                  <a:srgbClr val="000000"/>
                </a:solidFill>
                <a:latin typeface="Tekton Pro" panose="020F0603020208020904" pitchFamily="34" charset="0"/>
              </a:rPr>
              <a:t>Sample Question on withdrawal of candidature  </a:t>
            </a:r>
            <a:endParaRPr lang="en-IN" dirty="0"/>
          </a:p>
        </p:txBody>
      </p:sp>
      <p:sp>
        <p:nvSpPr>
          <p:cNvPr id="3" name="Content Placeholder 2">
            <a:extLst>
              <a:ext uri="{FF2B5EF4-FFF2-40B4-BE49-F238E27FC236}">
                <a16:creationId xmlns:a16="http://schemas.microsoft.com/office/drawing/2014/main" id="{0A1D1759-66B1-4685-BA3E-96E207CD4E95}"/>
              </a:ext>
            </a:extLst>
          </p:cNvPr>
          <p:cNvSpPr>
            <a:spLocks noGrp="1"/>
          </p:cNvSpPr>
          <p:nvPr>
            <p:ph sz="quarter" idx="1"/>
          </p:nvPr>
        </p:nvSpPr>
        <p:spPr>
          <a:xfrm>
            <a:off x="73742" y="771842"/>
            <a:ext cx="12118258" cy="5590294"/>
          </a:xfrm>
        </p:spPr>
        <p:txBody>
          <a:bodyPr>
            <a:noAutofit/>
          </a:bodyPr>
          <a:lstStyle/>
          <a:p>
            <a:r>
              <a:rPr lang="en-US" sz="2800" b="1" dirty="0" smtClean="0">
                <a:latin typeface="Calisto MT" panose="02040603050505030304" pitchFamily="18" charset="0"/>
              </a:rPr>
              <a:t>Mr</a:t>
            </a:r>
            <a:r>
              <a:rPr lang="en-US" sz="2800" b="1" dirty="0">
                <a:latin typeface="Calisto MT" panose="02040603050505030304" pitchFamily="18" charset="0"/>
              </a:rPr>
              <a:t>. X</a:t>
            </a:r>
            <a:r>
              <a:rPr lang="en-US" sz="2800" dirty="0">
                <a:latin typeface="Calisto MT" panose="02040603050505030304" pitchFamily="18" charset="0"/>
              </a:rPr>
              <a:t>  is a validly nominated  candidate.  </a:t>
            </a:r>
            <a:r>
              <a:rPr lang="en-US" sz="2800" b="1" dirty="0" err="1">
                <a:latin typeface="Calisto MT" panose="02040603050505030304" pitchFamily="18" charset="0"/>
              </a:rPr>
              <a:t>Mr.Y</a:t>
            </a:r>
            <a:r>
              <a:rPr lang="en-US" sz="2800" dirty="0">
                <a:latin typeface="Calisto MT" panose="02040603050505030304" pitchFamily="18" charset="0"/>
              </a:rPr>
              <a:t> is a prominent personality in the area and known to have worked for </a:t>
            </a:r>
            <a:r>
              <a:rPr lang="en-US" sz="2800" b="1" dirty="0">
                <a:latin typeface="Calisto MT" panose="02040603050505030304" pitchFamily="18" charset="0"/>
              </a:rPr>
              <a:t>Mr. X</a:t>
            </a:r>
            <a:r>
              <a:rPr lang="en-US" sz="2800" dirty="0">
                <a:latin typeface="Calisto MT" panose="02040603050505030304" pitchFamily="18" charset="0"/>
              </a:rPr>
              <a:t> for the past 20 years. He is not his election agent nor proposer. Today is the last date for withdrawal of candidature but </a:t>
            </a:r>
            <a:r>
              <a:rPr lang="en-US" sz="2800" b="1" dirty="0">
                <a:latin typeface="Calisto MT" panose="02040603050505030304" pitchFamily="18" charset="0"/>
              </a:rPr>
              <a:t>Mr. X</a:t>
            </a:r>
            <a:r>
              <a:rPr lang="en-US" sz="2800" dirty="0">
                <a:latin typeface="Calisto MT" panose="02040603050505030304" pitchFamily="18" charset="0"/>
              </a:rPr>
              <a:t> has gone far in the State for some very important family reason. He makes a telephone call to you (RO) that he intends to withdraw his candidature and is sending </a:t>
            </a:r>
            <a:r>
              <a:rPr lang="en-US" sz="2800" b="1" dirty="0" err="1">
                <a:latin typeface="Calisto MT" panose="02040603050505030304" pitchFamily="18" charset="0"/>
              </a:rPr>
              <a:t>Mr.Y</a:t>
            </a:r>
            <a:r>
              <a:rPr lang="en-US" sz="2800" dirty="0">
                <a:latin typeface="Calisto MT" panose="02040603050505030304" pitchFamily="18" charset="0"/>
              </a:rPr>
              <a:t> to deliver notice of withdrawal of his candidature in </a:t>
            </a:r>
            <a:r>
              <a:rPr lang="en-US" sz="2800" dirty="0">
                <a:solidFill>
                  <a:srgbClr val="0070C0"/>
                </a:solidFill>
                <a:latin typeface="Calisto MT" panose="02040603050505030304" pitchFamily="18" charset="0"/>
              </a:rPr>
              <a:t>Form 5 </a:t>
            </a:r>
            <a:r>
              <a:rPr lang="en-US" sz="2800" dirty="0">
                <a:latin typeface="Calisto MT" panose="02040603050505030304" pitchFamily="18" charset="0"/>
              </a:rPr>
              <a:t>duly singed by him (</a:t>
            </a:r>
            <a:r>
              <a:rPr lang="en-US" sz="2800" b="1" dirty="0">
                <a:latin typeface="Calisto MT" panose="02040603050505030304" pitchFamily="18" charset="0"/>
              </a:rPr>
              <a:t>Mr. X</a:t>
            </a:r>
            <a:r>
              <a:rPr lang="en-US" sz="2800" dirty="0">
                <a:latin typeface="Calisto MT" panose="02040603050505030304" pitchFamily="18" charset="0"/>
              </a:rPr>
              <a:t>) in original.</a:t>
            </a:r>
          </a:p>
          <a:p>
            <a:r>
              <a:rPr lang="en-US" sz="2800" b="1" i="1" u="sng" dirty="0">
                <a:latin typeface="Calisto MT" panose="02040603050505030304" pitchFamily="18" charset="0"/>
              </a:rPr>
              <a:t>What will you Do as an R.O. ?</a:t>
            </a:r>
          </a:p>
          <a:p>
            <a:pPr marL="0" indent="0">
              <a:buNone/>
            </a:pPr>
            <a:r>
              <a:rPr lang="en-GB" sz="2800" dirty="0" smtClean="0">
                <a:latin typeface="Calisto MT" panose="02040603050505030304" pitchFamily="18" charset="0"/>
              </a:rPr>
              <a:t>Answer: As per </a:t>
            </a:r>
            <a:r>
              <a:rPr lang="en-GB" sz="2800" dirty="0" smtClean="0">
                <a:solidFill>
                  <a:srgbClr val="FF0000"/>
                </a:solidFill>
                <a:latin typeface="Calisto MT" panose="02040603050505030304" pitchFamily="18" charset="0"/>
              </a:rPr>
              <a:t>S 37 RPA, 1951</a:t>
            </a:r>
            <a:r>
              <a:rPr lang="en-GB" sz="2800" dirty="0" smtClean="0">
                <a:latin typeface="Calisto MT" panose="02040603050505030304" pitchFamily="18" charset="0"/>
              </a:rPr>
              <a:t>, the withdrawal notice can be submitted by the candidate himself or by election agent/any of the proposers who are specifically authorised in writing by the candidate. Thus, </a:t>
            </a:r>
            <a:r>
              <a:rPr lang="en-GB" sz="2800" dirty="0" err="1" smtClean="0">
                <a:latin typeface="Calisto MT" panose="02040603050505030304" pitchFamily="18" charset="0"/>
              </a:rPr>
              <a:t>Mr.</a:t>
            </a:r>
            <a:r>
              <a:rPr lang="en-GB" sz="2800" b="1" dirty="0" err="1" smtClean="0">
                <a:latin typeface="Calisto MT" panose="02040603050505030304" pitchFamily="18" charset="0"/>
              </a:rPr>
              <a:t>Y</a:t>
            </a:r>
            <a:r>
              <a:rPr lang="en-GB" sz="2800" dirty="0" smtClean="0">
                <a:latin typeface="Calisto MT" panose="02040603050505030304" pitchFamily="18" charset="0"/>
              </a:rPr>
              <a:t> is not competent to submit the withdrawal </a:t>
            </a:r>
            <a:r>
              <a:rPr lang="en-GB" sz="2800" dirty="0" smtClean="0">
                <a:latin typeface="Calisto MT" panose="02040603050505030304" pitchFamily="18" charset="0"/>
              </a:rPr>
              <a:t>notice</a:t>
            </a:r>
            <a:r>
              <a:rPr lang="en-GB" sz="2800" dirty="0" smtClean="0">
                <a:latin typeface="Calisto MT" panose="02040603050505030304" pitchFamily="18" charset="0"/>
              </a:rPr>
              <a:t>. </a:t>
            </a:r>
            <a:endParaRPr lang="en-IN" sz="2800" dirty="0">
              <a:latin typeface="Calisto MT" panose="02040603050505030304" pitchFamily="18" charset="0"/>
            </a:endParaRPr>
          </a:p>
        </p:txBody>
      </p:sp>
    </p:spTree>
    <p:extLst>
      <p:ext uri="{BB962C8B-B14F-4D97-AF65-F5344CB8AC3E}">
        <p14:creationId xmlns:p14="http://schemas.microsoft.com/office/powerpoint/2010/main" val="194890694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dur="50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CB0522F-989F-B606-E2C5-CB06FBD1A03A}"/>
              </a:ext>
            </a:extLst>
          </p:cNvPr>
          <p:cNvPicPr>
            <a:picLocks noChangeAspect="1"/>
          </p:cNvPicPr>
          <p:nvPr/>
        </p:nvPicPr>
        <p:blipFill>
          <a:blip r:embed="rId2"/>
          <a:stretch>
            <a:fillRect/>
          </a:stretch>
        </p:blipFill>
        <p:spPr>
          <a:xfrm>
            <a:off x="1815699" y="87624"/>
            <a:ext cx="7820007" cy="6635881"/>
          </a:xfrm>
          <a:prstGeom prst="rect">
            <a:avLst/>
          </a:prstGeom>
        </p:spPr>
      </p:pic>
      <p:sp>
        <p:nvSpPr>
          <p:cNvPr id="3" name="Rectangle 2"/>
          <p:cNvSpPr/>
          <p:nvPr/>
        </p:nvSpPr>
        <p:spPr>
          <a:xfrm>
            <a:off x="10107147" y="669946"/>
            <a:ext cx="1155188" cy="461665"/>
          </a:xfrm>
          <a:prstGeom prst="rect">
            <a:avLst/>
          </a:prstGeom>
        </p:spPr>
        <p:txBody>
          <a:bodyPr wrap="none">
            <a:spAutoFit/>
          </a:bodyPr>
          <a:lstStyle/>
          <a:p>
            <a:r>
              <a:rPr lang="en-US" sz="2400" b="1" dirty="0" smtClean="0">
                <a:solidFill>
                  <a:srgbClr val="0070C0"/>
                </a:solidFill>
                <a:latin typeface="Calisto MT" panose="02040603050505030304" pitchFamily="18" charset="0"/>
              </a:rPr>
              <a:t>Form 5</a:t>
            </a:r>
            <a:endParaRPr lang="en-IN" sz="2400" b="1" dirty="0">
              <a:solidFill>
                <a:srgbClr val="0070C0"/>
              </a:solidFill>
            </a:endParaRPr>
          </a:p>
        </p:txBody>
      </p:sp>
      <p:sp>
        <p:nvSpPr>
          <p:cNvPr id="5" name="Rectangle 4"/>
          <p:cNvSpPr/>
          <p:nvPr/>
        </p:nvSpPr>
        <p:spPr>
          <a:xfrm>
            <a:off x="10571852" y="6260068"/>
            <a:ext cx="1061509" cy="369332"/>
          </a:xfrm>
          <a:prstGeom prst="rect">
            <a:avLst/>
          </a:prstGeom>
        </p:spPr>
        <p:txBody>
          <a:bodyPr wrap="none">
            <a:spAutoFit/>
          </a:bodyPr>
          <a:lstStyle/>
          <a:p>
            <a:r>
              <a:rPr lang="en-US" b="1" dirty="0" err="1" smtClean="0">
                <a:solidFill>
                  <a:schemeClr val="tx1">
                    <a:lumMod val="95000"/>
                    <a:lumOff val="5000"/>
                  </a:schemeClr>
                </a:solidFill>
                <a:latin typeface="Calisto MT" panose="02040603050505030304" pitchFamily="18" charset="0"/>
                <a:ea typeface="Cambria" pitchFamily="18" charset="0"/>
              </a:rPr>
              <a:t>Contd</a:t>
            </a:r>
            <a:r>
              <a:rPr lang="en-US" b="1" dirty="0" smtClean="0">
                <a:solidFill>
                  <a:schemeClr val="tx1">
                    <a:lumMod val="95000"/>
                    <a:lumOff val="5000"/>
                  </a:schemeClr>
                </a:solidFill>
                <a:latin typeface="Calisto MT" panose="02040603050505030304" pitchFamily="18" charset="0"/>
                <a:ea typeface="Cambria" pitchFamily="18" charset="0"/>
              </a:rPr>
              <a:t>…</a:t>
            </a:r>
            <a:endParaRPr lang="en-IN" dirty="0"/>
          </a:p>
        </p:txBody>
      </p:sp>
    </p:spTree>
    <p:extLst>
      <p:ext uri="{BB962C8B-B14F-4D97-AF65-F5344CB8AC3E}">
        <p14:creationId xmlns:p14="http://schemas.microsoft.com/office/powerpoint/2010/main" val="201030209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E905A2C-218E-6AB7-A4C5-AA12DFB8C340}"/>
              </a:ext>
            </a:extLst>
          </p:cNvPr>
          <p:cNvPicPr>
            <a:picLocks noChangeAspect="1"/>
          </p:cNvPicPr>
          <p:nvPr/>
        </p:nvPicPr>
        <p:blipFill>
          <a:blip r:embed="rId2"/>
          <a:stretch>
            <a:fillRect/>
          </a:stretch>
        </p:blipFill>
        <p:spPr>
          <a:xfrm>
            <a:off x="539989" y="438440"/>
            <a:ext cx="11378502" cy="6091756"/>
          </a:xfrm>
          <a:prstGeom prst="rect">
            <a:avLst/>
          </a:prstGeom>
        </p:spPr>
      </p:pic>
      <p:sp>
        <p:nvSpPr>
          <p:cNvPr id="4" name="Rectangle 3"/>
          <p:cNvSpPr/>
          <p:nvPr/>
        </p:nvSpPr>
        <p:spPr>
          <a:xfrm>
            <a:off x="10107147" y="669946"/>
            <a:ext cx="1155188" cy="461665"/>
          </a:xfrm>
          <a:prstGeom prst="rect">
            <a:avLst/>
          </a:prstGeom>
        </p:spPr>
        <p:txBody>
          <a:bodyPr wrap="none">
            <a:spAutoFit/>
          </a:bodyPr>
          <a:lstStyle/>
          <a:p>
            <a:r>
              <a:rPr lang="en-US" sz="2400" b="1" dirty="0" smtClean="0">
                <a:solidFill>
                  <a:srgbClr val="0070C0"/>
                </a:solidFill>
                <a:latin typeface="Calisto MT" panose="02040603050505030304" pitchFamily="18" charset="0"/>
              </a:rPr>
              <a:t>Form 5</a:t>
            </a:r>
            <a:endParaRPr lang="en-IN" sz="2400" b="1" dirty="0">
              <a:solidFill>
                <a:srgbClr val="0070C0"/>
              </a:solidFill>
            </a:endParaRPr>
          </a:p>
        </p:txBody>
      </p:sp>
    </p:spTree>
    <p:extLst>
      <p:ext uri="{BB962C8B-B14F-4D97-AF65-F5344CB8AC3E}">
        <p14:creationId xmlns:p14="http://schemas.microsoft.com/office/powerpoint/2010/main" val="262860023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1500238" y="784791"/>
            <a:ext cx="9167762" cy="542220"/>
          </a:xfrm>
        </p:spPr>
        <p:txBody>
          <a:bodyPr>
            <a:normAutofit/>
          </a:bodyPr>
          <a:lstStyle/>
          <a:p>
            <a:pPr marL="0" indent="0">
              <a:buNone/>
            </a:pPr>
            <a:r>
              <a:rPr lang="en-US" sz="2400" b="1" dirty="0">
                <a:solidFill>
                  <a:srgbClr val="0070C0"/>
                </a:solidFill>
              </a:rPr>
              <a:t>Form </a:t>
            </a:r>
            <a:r>
              <a:rPr lang="en-US" sz="2400" b="1" dirty="0" smtClean="0">
                <a:solidFill>
                  <a:srgbClr val="0070C0"/>
                </a:solidFill>
              </a:rPr>
              <a:t>6 </a:t>
            </a:r>
            <a:r>
              <a:rPr lang="en-US" sz="2400" b="1" dirty="0" smtClean="0">
                <a:solidFill>
                  <a:srgbClr val="FF0000"/>
                </a:solidFill>
              </a:rPr>
              <a:t>(COER 1961): </a:t>
            </a:r>
            <a:r>
              <a:rPr lang="en-US" sz="2400" b="1" dirty="0"/>
              <a:t>Form for publishing withdrawal by RO</a:t>
            </a:r>
          </a:p>
        </p:txBody>
      </p:sp>
      <p:pic>
        <p:nvPicPr>
          <p:cNvPr id="7" name="Picture 2"/>
          <p:cNvPicPr>
            <a:picLocks noChangeAspect="1" noChangeArrowheads="1"/>
          </p:cNvPicPr>
          <p:nvPr/>
        </p:nvPicPr>
        <p:blipFill>
          <a:blip r:embed="rId2"/>
          <a:stretch>
            <a:fillRect/>
          </a:stretch>
        </p:blipFill>
        <p:spPr bwMode="auto">
          <a:xfrm>
            <a:off x="2200275" y="1213115"/>
            <a:ext cx="7791450" cy="2990850"/>
          </a:xfrm>
          <a:prstGeom prst="rect">
            <a:avLst/>
          </a:prstGeom>
          <a:noFill/>
          <a:ln w="9525">
            <a:noFill/>
            <a:miter lim="800000"/>
          </a:ln>
          <a:effectLst/>
        </p:spPr>
      </p:pic>
      <p:pic>
        <p:nvPicPr>
          <p:cNvPr id="8" name="Picture 3"/>
          <p:cNvPicPr>
            <a:picLocks noChangeAspect="1" noChangeArrowheads="1"/>
          </p:cNvPicPr>
          <p:nvPr/>
        </p:nvPicPr>
        <p:blipFill>
          <a:blip r:embed="rId3"/>
          <a:stretch>
            <a:fillRect/>
          </a:stretch>
        </p:blipFill>
        <p:spPr bwMode="auto">
          <a:xfrm>
            <a:off x="2276475" y="4203965"/>
            <a:ext cx="7715250" cy="2466975"/>
          </a:xfrm>
          <a:prstGeom prst="rect">
            <a:avLst/>
          </a:prstGeom>
          <a:noFill/>
          <a:ln w="9525">
            <a:noFill/>
            <a:miter lim="800000"/>
          </a:ln>
          <a:effectLst/>
        </p:spPr>
      </p:pic>
    </p:spTree>
    <p:extLst>
      <p:ext uri="{BB962C8B-B14F-4D97-AF65-F5344CB8AC3E}">
        <p14:creationId xmlns:p14="http://schemas.microsoft.com/office/powerpoint/2010/main" val="414608470"/>
      </p:ext>
    </p:extLst>
  </p:cSld>
  <p:clrMapOvr>
    <a:masterClrMapping/>
  </p:clrMapOvr>
  <p:transition spd="slow"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368" y="231495"/>
            <a:ext cx="11609406" cy="960698"/>
          </a:xfrm>
          <a:solidFill>
            <a:schemeClr val="tx2">
              <a:lumMod val="20000"/>
              <a:lumOff val="80000"/>
            </a:schemeClr>
          </a:solidFill>
        </p:spPr>
        <p:txBody>
          <a:bodyPr vert="horz" lIns="91440" tIns="45720" rIns="91440" bIns="45720" rtlCol="0" anchor="ctr">
            <a:noAutofit/>
          </a:bodyPr>
          <a:lstStyle/>
          <a:p>
            <a:pPr lvl="0" algn="ctr"/>
            <a:r>
              <a:rPr lang="en-US" sz="3600" b="1" dirty="0">
                <a:solidFill>
                  <a:srgbClr val="000000"/>
                </a:solidFill>
                <a:latin typeface="Cambria" pitchFamily="18" charset="0"/>
                <a:ea typeface="Cambria" pitchFamily="18" charset="0"/>
              </a:rPr>
              <a:t>         To prepare list of Contesting Candidates</a:t>
            </a:r>
          </a:p>
        </p:txBody>
      </p:sp>
      <p:sp>
        <p:nvSpPr>
          <p:cNvPr id="4" name="Content Placeholder 3"/>
          <p:cNvSpPr>
            <a:spLocks noGrp="1"/>
          </p:cNvSpPr>
          <p:nvPr>
            <p:ph sz="quarter" idx="1"/>
          </p:nvPr>
        </p:nvSpPr>
        <p:spPr>
          <a:xfrm>
            <a:off x="289369" y="1412112"/>
            <a:ext cx="11738508" cy="5131828"/>
          </a:xfrm>
        </p:spPr>
        <p:txBody>
          <a:bodyPr>
            <a:noAutofit/>
          </a:bodyPr>
          <a:lstStyle/>
          <a:p>
            <a:r>
              <a:rPr lang="en-US" sz="2800" dirty="0">
                <a:latin typeface="Calisto MT" panose="02040603050505030304" pitchFamily="18" charset="0"/>
                <a:ea typeface="Cambria" pitchFamily="18" charset="0"/>
              </a:rPr>
              <a:t>Immediately after </a:t>
            </a:r>
            <a:r>
              <a:rPr lang="en-US" sz="2800" dirty="0" smtClean="0">
                <a:latin typeface="Calisto MT" panose="02040603050505030304" pitchFamily="18" charset="0"/>
                <a:ea typeface="Cambria" pitchFamily="18" charset="0"/>
              </a:rPr>
              <a:t>3 PM (and after allotment of Symbol) on </a:t>
            </a:r>
            <a:r>
              <a:rPr lang="en-US" sz="2800" dirty="0">
                <a:latin typeface="Calisto MT" panose="02040603050505030304" pitchFamily="18" charset="0"/>
                <a:ea typeface="Cambria" pitchFamily="18" charset="0"/>
              </a:rPr>
              <a:t>last day for </a:t>
            </a:r>
            <a:r>
              <a:rPr lang="en-US" sz="2800" dirty="0" smtClean="0">
                <a:latin typeface="Calisto MT" panose="02040603050505030304" pitchFamily="18" charset="0"/>
                <a:ea typeface="Cambria" pitchFamily="18" charset="0"/>
              </a:rPr>
              <a:t>withdrawal draw </a:t>
            </a:r>
            <a:r>
              <a:rPr lang="en-US" sz="2800" dirty="0">
                <a:latin typeface="Calisto MT" panose="02040603050505030304" pitchFamily="18" charset="0"/>
                <a:ea typeface="Cambria" pitchFamily="18" charset="0"/>
              </a:rPr>
              <a:t>up </a:t>
            </a:r>
            <a:r>
              <a:rPr lang="en-US" sz="2800" b="1" dirty="0">
                <a:solidFill>
                  <a:srgbClr val="0070C0"/>
                </a:solidFill>
                <a:latin typeface="Calisto MT" panose="02040603050505030304" pitchFamily="18" charset="0"/>
                <a:ea typeface="Cambria" pitchFamily="18" charset="0"/>
              </a:rPr>
              <a:t>Form </a:t>
            </a:r>
            <a:r>
              <a:rPr lang="en-US" sz="2800" b="1" dirty="0" smtClean="0">
                <a:solidFill>
                  <a:srgbClr val="0070C0"/>
                </a:solidFill>
                <a:latin typeface="Calisto MT" panose="02040603050505030304" pitchFamily="18" charset="0"/>
                <a:ea typeface="Cambria" pitchFamily="18" charset="0"/>
              </a:rPr>
              <a:t>7A </a:t>
            </a:r>
            <a:r>
              <a:rPr lang="en-US" sz="2800" b="1" dirty="0" smtClean="0">
                <a:solidFill>
                  <a:srgbClr val="FF0000"/>
                </a:solidFill>
                <a:latin typeface="Calisto MT" panose="02040603050505030304" pitchFamily="18" charset="0"/>
                <a:ea typeface="Cambria" pitchFamily="18" charset="0"/>
              </a:rPr>
              <a:t>(COER, 1961)</a:t>
            </a:r>
            <a:r>
              <a:rPr lang="en-US" sz="2800" dirty="0" smtClean="0">
                <a:solidFill>
                  <a:srgbClr val="FF0000"/>
                </a:solidFill>
                <a:latin typeface="Calisto MT" panose="02040603050505030304" pitchFamily="18" charset="0"/>
                <a:ea typeface="Cambria" pitchFamily="18" charset="0"/>
              </a:rPr>
              <a:t> </a:t>
            </a:r>
            <a:r>
              <a:rPr lang="en-US" sz="2800" dirty="0">
                <a:latin typeface="Calisto MT" panose="02040603050505030304" pitchFamily="18" charset="0"/>
                <a:ea typeface="Cambria" pitchFamily="18" charset="0"/>
              </a:rPr>
              <a:t>(list of contesting candidates), </a:t>
            </a:r>
            <a:r>
              <a:rPr lang="en-US" sz="2800" b="1" i="1" dirty="0">
                <a:latin typeface="Calisto MT" panose="02040603050505030304" pitchFamily="18" charset="0"/>
                <a:ea typeface="Cambria" pitchFamily="18" charset="0"/>
              </a:rPr>
              <a:t>whose nomination papers were valid and who have not withdrawn their candidatures.</a:t>
            </a:r>
          </a:p>
          <a:p>
            <a:r>
              <a:rPr lang="en-US" sz="2800" dirty="0">
                <a:latin typeface="Calisto MT" panose="02040603050505030304" pitchFamily="18" charset="0"/>
                <a:ea typeface="Cambria" pitchFamily="18" charset="0"/>
              </a:rPr>
              <a:t>Names of the candidates to be provided in same manner as in the List of validly nominated candidates, </a:t>
            </a:r>
            <a:r>
              <a:rPr lang="en-US" sz="2800" b="1" i="1" dirty="0">
                <a:latin typeface="Calisto MT" panose="02040603050505030304" pitchFamily="18" charset="0"/>
                <a:ea typeface="Cambria" pitchFamily="18" charset="0"/>
              </a:rPr>
              <a:t>alphabetically under 3 </a:t>
            </a:r>
            <a:r>
              <a:rPr lang="en-US" sz="2800" b="1" i="1" dirty="0" smtClean="0">
                <a:latin typeface="Calisto MT" panose="02040603050505030304" pitchFamily="18" charset="0"/>
                <a:ea typeface="Cambria" pitchFamily="18" charset="0"/>
              </a:rPr>
              <a:t>categories (Recognized National/State Political Party; Registered Unrecognized Political Party (RUPP); Independent Candidates)</a:t>
            </a:r>
          </a:p>
          <a:p>
            <a:pPr marL="0" indent="0">
              <a:buNone/>
            </a:pPr>
            <a:r>
              <a:rPr lang="en-US" sz="2400" b="1" i="1" dirty="0" smtClean="0">
                <a:solidFill>
                  <a:srgbClr val="FF3399"/>
                </a:solidFill>
                <a:latin typeface="Calisto MT" panose="02040603050505030304" pitchFamily="18" charset="0"/>
                <a:ea typeface="Cambria" pitchFamily="18" charset="0"/>
              </a:rPr>
              <a:t>NB: No hierarchy between National and State Party for this purpose</a:t>
            </a:r>
            <a:endParaRPr lang="en-US" sz="2400" b="1" i="1" dirty="0">
              <a:solidFill>
                <a:srgbClr val="FF3399"/>
              </a:solidFill>
              <a:latin typeface="Calisto MT" panose="02040603050505030304" pitchFamily="18" charset="0"/>
              <a:ea typeface="Cambria" pitchFamily="18" charset="0"/>
            </a:endParaRPr>
          </a:p>
          <a:p>
            <a:r>
              <a:rPr lang="en-US" sz="2800" dirty="0">
                <a:latin typeface="Calisto MT" panose="02040603050505030304" pitchFamily="18" charset="0"/>
                <a:ea typeface="Cambria" pitchFamily="18" charset="0"/>
              </a:rPr>
              <a:t>Photo of the </a:t>
            </a:r>
            <a:r>
              <a:rPr lang="en-US" sz="2800" dirty="0" smtClean="0">
                <a:latin typeface="Calisto MT" panose="02040603050505030304" pitchFamily="18" charset="0"/>
                <a:ea typeface="Cambria" pitchFamily="18" charset="0"/>
              </a:rPr>
              <a:t>candidate </a:t>
            </a:r>
            <a:r>
              <a:rPr lang="en-US" sz="2800" dirty="0">
                <a:latin typeface="Calisto MT" panose="02040603050505030304" pitchFamily="18" charset="0"/>
                <a:ea typeface="Cambria" pitchFamily="18" charset="0"/>
              </a:rPr>
              <a:t>will also be there in addition to Party affiliation &amp; symbol.</a:t>
            </a:r>
          </a:p>
        </p:txBody>
      </p:sp>
      <p:sp>
        <p:nvSpPr>
          <p:cNvPr id="5" name="Rectangle 4"/>
          <p:cNvSpPr/>
          <p:nvPr/>
        </p:nvSpPr>
        <p:spPr>
          <a:xfrm>
            <a:off x="10571852" y="6260068"/>
            <a:ext cx="1061509" cy="369332"/>
          </a:xfrm>
          <a:prstGeom prst="rect">
            <a:avLst/>
          </a:prstGeom>
        </p:spPr>
        <p:txBody>
          <a:bodyPr wrap="none">
            <a:spAutoFit/>
          </a:bodyPr>
          <a:lstStyle/>
          <a:p>
            <a:r>
              <a:rPr lang="en-US" b="1" dirty="0" err="1" smtClean="0">
                <a:solidFill>
                  <a:schemeClr val="tx1">
                    <a:lumMod val="95000"/>
                    <a:lumOff val="5000"/>
                  </a:schemeClr>
                </a:solidFill>
                <a:latin typeface="Calisto MT" panose="02040603050505030304" pitchFamily="18" charset="0"/>
                <a:ea typeface="Cambria" pitchFamily="18" charset="0"/>
              </a:rPr>
              <a:t>Contd</a:t>
            </a:r>
            <a:r>
              <a:rPr lang="en-US" b="1" dirty="0" smtClean="0">
                <a:solidFill>
                  <a:schemeClr val="tx1">
                    <a:lumMod val="95000"/>
                    <a:lumOff val="5000"/>
                  </a:schemeClr>
                </a:solidFill>
                <a:latin typeface="Calisto MT" panose="02040603050505030304" pitchFamily="18" charset="0"/>
                <a:ea typeface="Cambria" pitchFamily="18" charset="0"/>
              </a:rPr>
              <a:t>…</a:t>
            </a:r>
            <a:endParaRPr lang="en-IN" dirty="0"/>
          </a:p>
        </p:txBody>
      </p:sp>
    </p:spTree>
    <p:extLst>
      <p:ext uri="{BB962C8B-B14F-4D97-AF65-F5344CB8AC3E}">
        <p14:creationId xmlns:p14="http://schemas.microsoft.com/office/powerpoint/2010/main" val="2223153097"/>
      </p:ext>
    </p:extLst>
  </p:cSld>
  <p:clrMapOvr>
    <a:masterClrMapping/>
  </p:clrMapOvr>
  <p:transition spd="slow"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6.0.8"/>
  <p:tag name="AS_OS" val="Unix 5.15.0.1028"/>
  <p:tag name="AS_RELEASE_DATE" val="2022.10.14"/>
  <p:tag name="AS_TITLE" val="Aspose.Slides for .NET5"/>
  <p:tag name="AS_VERSION" val="22.1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Equity">
      <a:majorFont>
        <a:latin typeface="Franklin Gothic Book"/>
        <a:ea typeface="Franklin Gothic Book"/>
        <a:cs typeface="Arial"/>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Perpetua"/>
        <a:cs typeface="Arial"/>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1353</TotalTime>
  <Words>1614</Words>
  <Application>Microsoft Office PowerPoint</Application>
  <PresentationFormat>Widescreen</PresentationFormat>
  <Paragraphs>107</Paragraphs>
  <Slides>17</Slides>
  <Notes>6</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17</vt:i4>
      </vt:variant>
    </vt:vector>
  </HeadingPairs>
  <TitlesOfParts>
    <vt:vector size="29" baseType="lpstr">
      <vt:lpstr>Arial</vt:lpstr>
      <vt:lpstr>Baskerville Old Face</vt:lpstr>
      <vt:lpstr>Calibri</vt:lpstr>
      <vt:lpstr>Calisto MT</vt:lpstr>
      <vt:lpstr>Cambria</vt:lpstr>
      <vt:lpstr>Franklin Gothic Book</vt:lpstr>
      <vt:lpstr>Perpetua</vt:lpstr>
      <vt:lpstr>Tekton Pro</vt:lpstr>
      <vt:lpstr>Times New Roman</vt:lpstr>
      <vt:lpstr>Wingdings</vt:lpstr>
      <vt:lpstr>Wingdings 2</vt:lpstr>
      <vt:lpstr>Equity</vt:lpstr>
      <vt:lpstr>Theme 4  - Withdrawal of Candidature</vt:lpstr>
      <vt:lpstr> Notice of Withdrawal of Candidature – S 37, RPA 1951</vt:lpstr>
      <vt:lpstr> To receive notice and publish withdrawal of candidatures</vt:lpstr>
      <vt:lpstr> To receive notice and publish withdrawal of candidatures – contd.</vt:lpstr>
      <vt:lpstr>Sample Question on withdrawal of candidature  </vt:lpstr>
      <vt:lpstr>PowerPoint Presentation</vt:lpstr>
      <vt:lpstr>PowerPoint Presentation</vt:lpstr>
      <vt:lpstr>PowerPoint Presentation</vt:lpstr>
      <vt:lpstr>         To prepare list of Contesting Candidates</vt:lpstr>
      <vt:lpstr>To prepare list of Contesting Candidates - contd</vt:lpstr>
      <vt:lpstr> To publish and supply/distribute the list of Contesting Candidates (S 38, RPA 1951; R 10 &amp; 11 COER 1961)</vt:lpstr>
      <vt:lpstr>To publish and supply/distribute the list of Contesting Candidates – contd. </vt:lpstr>
      <vt:lpstr> </vt:lpstr>
      <vt:lpstr>Sample questions on withdrawal of candidature</vt:lpstr>
      <vt:lpstr>Sample questions on withdrawal of candidature – contd.</vt:lpstr>
      <vt:lpstr>Sample questions on withdrawal of candidature – contd. </vt:lpstr>
      <vt:lpstr>ENCORE entries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WITHDRAWAL OF NOMINATION</dc:title>
  <dc:creator>Caogwssb</dc:creator>
  <cp:lastModifiedBy>Admin</cp:lastModifiedBy>
  <cp:revision>211</cp:revision>
  <cp:lastPrinted>2023-05-27T08:02:34Z</cp:lastPrinted>
  <dcterms:modified xsi:type="dcterms:W3CDTF">2023-05-30T06:55:55Z</dcterms:modified>
</cp:coreProperties>
</file>